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0" r:id="rId3"/>
    <p:sldMasterId id="2147483713" r:id="rId4"/>
    <p:sldMasterId id="2147483725" r:id="rId5"/>
    <p:sldMasterId id="2147483738" r:id="rId6"/>
    <p:sldMasterId id="2147483750" r:id="rId7"/>
    <p:sldMasterId id="2147483764" r:id="rId8"/>
    <p:sldMasterId id="2147483776" r:id="rId9"/>
    <p:sldMasterId id="2147483800" r:id="rId10"/>
    <p:sldMasterId id="2147483813" r:id="rId11"/>
    <p:sldMasterId id="2147483826" r:id="rId12"/>
    <p:sldMasterId id="2147483839" r:id="rId13"/>
    <p:sldMasterId id="2147483891" r:id="rId14"/>
    <p:sldMasterId id="2147483991" r:id="rId15"/>
  </p:sldMasterIdLst>
  <p:notesMasterIdLst>
    <p:notesMasterId r:id="rId117"/>
  </p:notesMasterIdLst>
  <p:sldIdLst>
    <p:sldId id="343" r:id="rId16"/>
    <p:sldId id="346" r:id="rId17"/>
    <p:sldId id="269" r:id="rId18"/>
    <p:sldId id="270" r:id="rId19"/>
    <p:sldId id="534" r:id="rId20"/>
    <p:sldId id="531" r:id="rId21"/>
    <p:sldId id="358" r:id="rId22"/>
    <p:sldId id="347" r:id="rId23"/>
    <p:sldId id="348" r:id="rId24"/>
    <p:sldId id="349" r:id="rId25"/>
    <p:sldId id="1674" r:id="rId26"/>
    <p:sldId id="1558" r:id="rId27"/>
    <p:sldId id="1675" r:id="rId28"/>
    <p:sldId id="355" r:id="rId29"/>
    <p:sldId id="356" r:id="rId30"/>
    <p:sldId id="1679" r:id="rId31"/>
    <p:sldId id="359" r:id="rId32"/>
    <p:sldId id="360" r:id="rId33"/>
    <p:sldId id="362" r:id="rId34"/>
    <p:sldId id="361" r:id="rId35"/>
    <p:sldId id="363" r:id="rId36"/>
    <p:sldId id="364" r:id="rId37"/>
    <p:sldId id="365" r:id="rId38"/>
    <p:sldId id="366" r:id="rId39"/>
    <p:sldId id="367" r:id="rId40"/>
    <p:sldId id="368" r:id="rId41"/>
    <p:sldId id="369" r:id="rId42"/>
    <p:sldId id="370" r:id="rId43"/>
    <p:sldId id="371" r:id="rId44"/>
    <p:sldId id="372" r:id="rId45"/>
    <p:sldId id="373" r:id="rId46"/>
    <p:sldId id="395" r:id="rId47"/>
    <p:sldId id="393" r:id="rId48"/>
    <p:sldId id="394" r:id="rId49"/>
    <p:sldId id="374" r:id="rId50"/>
    <p:sldId id="375" r:id="rId51"/>
    <p:sldId id="376" r:id="rId52"/>
    <p:sldId id="537" r:id="rId53"/>
    <p:sldId id="377" r:id="rId54"/>
    <p:sldId id="397" r:id="rId55"/>
    <p:sldId id="378" r:id="rId56"/>
    <p:sldId id="379" r:id="rId57"/>
    <p:sldId id="396" r:id="rId58"/>
    <p:sldId id="399" r:id="rId59"/>
    <p:sldId id="400" r:id="rId60"/>
    <p:sldId id="401" r:id="rId61"/>
    <p:sldId id="398" r:id="rId62"/>
    <p:sldId id="385" r:id="rId63"/>
    <p:sldId id="408" r:id="rId64"/>
    <p:sldId id="409" r:id="rId65"/>
    <p:sldId id="535" r:id="rId66"/>
    <p:sldId id="275" r:id="rId67"/>
    <p:sldId id="286" r:id="rId68"/>
    <p:sldId id="287" r:id="rId69"/>
    <p:sldId id="288" r:id="rId70"/>
    <p:sldId id="289" r:id="rId71"/>
    <p:sldId id="290" r:id="rId72"/>
    <p:sldId id="291" r:id="rId73"/>
    <p:sldId id="292" r:id="rId74"/>
    <p:sldId id="293" r:id="rId75"/>
    <p:sldId id="294" r:id="rId76"/>
    <p:sldId id="295" r:id="rId77"/>
    <p:sldId id="296" r:id="rId78"/>
    <p:sldId id="297" r:id="rId79"/>
    <p:sldId id="298" r:id="rId80"/>
    <p:sldId id="299" r:id="rId81"/>
    <p:sldId id="300" r:id="rId82"/>
    <p:sldId id="301" r:id="rId83"/>
    <p:sldId id="302" r:id="rId84"/>
    <p:sldId id="303" r:id="rId85"/>
    <p:sldId id="304" r:id="rId86"/>
    <p:sldId id="305" r:id="rId87"/>
    <p:sldId id="277" r:id="rId88"/>
    <p:sldId id="278" r:id="rId89"/>
    <p:sldId id="307" r:id="rId90"/>
    <p:sldId id="308" r:id="rId91"/>
    <p:sldId id="309" r:id="rId92"/>
    <p:sldId id="323" r:id="rId93"/>
    <p:sldId id="324" r:id="rId94"/>
    <p:sldId id="538" r:id="rId95"/>
    <p:sldId id="326" r:id="rId96"/>
    <p:sldId id="327" r:id="rId97"/>
    <p:sldId id="436" r:id="rId98"/>
    <p:sldId id="437" r:id="rId99"/>
    <p:sldId id="438" r:id="rId100"/>
    <p:sldId id="328" r:id="rId101"/>
    <p:sldId id="329" r:id="rId102"/>
    <p:sldId id="330" r:id="rId103"/>
    <p:sldId id="417" r:id="rId104"/>
    <p:sldId id="332" r:id="rId105"/>
    <p:sldId id="415" r:id="rId106"/>
    <p:sldId id="333" r:id="rId107"/>
    <p:sldId id="334" r:id="rId108"/>
    <p:sldId id="335" r:id="rId109"/>
    <p:sldId id="336" r:id="rId110"/>
    <p:sldId id="337" r:id="rId111"/>
    <p:sldId id="338" r:id="rId112"/>
    <p:sldId id="339" r:id="rId113"/>
    <p:sldId id="340" r:id="rId114"/>
    <p:sldId id="479" r:id="rId115"/>
    <p:sldId id="344"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230" autoAdjust="0"/>
  </p:normalViewPr>
  <p:slideViewPr>
    <p:cSldViewPr>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notesMaster" Target="notesMasters/notesMaster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presProps" Target="presProps.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viewProps" Target="viewProps.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B0C0ED-2779-4A42-A288-03476AD3F649}" type="datetimeFigureOut">
              <a:rPr lang="en-US" smtClean="0"/>
              <a:t>11/6/2023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45D52E-57C8-4115-885C-090AEC4FA988}" type="slidenum">
              <a:rPr lang="en-US" smtClean="0"/>
              <a:t>‹#›</a:t>
            </a:fld>
            <a:endParaRPr lang="en-US"/>
          </a:p>
        </p:txBody>
      </p:sp>
    </p:spTree>
    <p:extLst>
      <p:ext uri="{BB962C8B-B14F-4D97-AF65-F5344CB8AC3E}">
        <p14:creationId xmlns:p14="http://schemas.microsoft.com/office/powerpoint/2010/main" val="2670849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D1E2-4254-624C-9348-DC818A5798E2}" type="slidenum">
              <a:rPr kumimoji="0" lang="en-US" sz="1200" b="0" i="0" u="none" strike="noStrike" kern="1200" cap="none" spc="0" normalizeH="0" baseline="0" noProof="0">
                <a:ln>
                  <a:noFill/>
                </a:ln>
                <a:solidFill>
                  <a:prstClr val="black"/>
                </a:solidFill>
                <a:effectLst/>
                <a:uLnTx/>
                <a:uFillTx/>
                <a:latin typeface="Calibri"/>
                <a:ea typeface="Arial" pitchFamily="-84" charset="0"/>
                <a:cs typeface="Arial" pitchFamily="-8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Arial" pitchFamily="-84" charset="0"/>
              <a:cs typeface="Arial" pitchFamily="-84"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a:lstStyle/>
          <a:p>
            <a:pPr eaLnBrk="1" hangingPunct="1"/>
            <a:endParaRPr lang="en-US">
              <a:latin typeface="Arial" pitchFamily="-84" charset="0"/>
              <a:ea typeface="Arial" pitchFamily="-84" charset="0"/>
              <a:cs typeface="Arial" pitchFamily="-84" charset="0"/>
            </a:endParaRPr>
          </a:p>
        </p:txBody>
      </p:sp>
    </p:spTree>
    <p:extLst>
      <p:ext uri="{BB962C8B-B14F-4D97-AF65-F5344CB8AC3E}">
        <p14:creationId xmlns:p14="http://schemas.microsoft.com/office/powerpoint/2010/main" val="2172738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p:spPr>
        <p:txBody>
          <a:bodyPr/>
          <a:lstStyle/>
          <a:p>
            <a:pPr eaLnBrk="1" hangingPunct="1"/>
            <a:endParaRPr lang="en-US"/>
          </a:p>
        </p:txBody>
      </p:sp>
      <p:sp>
        <p:nvSpPr>
          <p:cNvPr id="188420"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736D3E22-B57A-443A-9045-E47B70A63633}" type="slidenum">
              <a:rPr lang="en-US" sz="1100">
                <a:solidFill>
                  <a:srgbClr val="000000"/>
                </a:solidFill>
              </a:rPr>
              <a:pPr/>
              <a:t>54</a:t>
            </a:fld>
            <a:endParaRPr lang="en-US" sz="11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p:spPr>
        <p:txBody>
          <a:bodyPr/>
          <a:lstStyle/>
          <a:p>
            <a:pPr eaLnBrk="1" hangingPunct="1"/>
            <a:r>
              <a:rPr lang="en-US"/>
              <a:t>2</a:t>
            </a:r>
          </a:p>
        </p:txBody>
      </p:sp>
      <p:sp>
        <p:nvSpPr>
          <p:cNvPr id="189444"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F1AA760F-3AF9-47D5-A75C-B81C27BB5E9A}" type="slidenum">
              <a:rPr lang="en-US" sz="1100">
                <a:solidFill>
                  <a:srgbClr val="000000"/>
                </a:solidFill>
              </a:rPr>
              <a:pPr/>
              <a:t>55</a:t>
            </a:fld>
            <a:endParaRPr lang="en-US" sz="11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pPr eaLnBrk="1" hangingPunct="1"/>
            <a:r>
              <a:rPr lang="en-US"/>
              <a:t>3</a:t>
            </a:r>
          </a:p>
        </p:txBody>
      </p:sp>
      <p:sp>
        <p:nvSpPr>
          <p:cNvPr id="190468"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AE327D46-4F1D-413D-BC30-C47A71AB663B}" type="slidenum">
              <a:rPr lang="en-US" sz="1100">
                <a:solidFill>
                  <a:srgbClr val="000000"/>
                </a:solidFill>
              </a:rPr>
              <a:pPr/>
              <a:t>56</a:t>
            </a:fld>
            <a:endParaRPr lang="en-US" sz="11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p:spPr>
        <p:txBody>
          <a:bodyPr/>
          <a:lstStyle/>
          <a:p>
            <a:pPr eaLnBrk="1" hangingPunct="1"/>
            <a:r>
              <a:rPr lang="en-US"/>
              <a:t>4</a:t>
            </a:r>
          </a:p>
        </p:txBody>
      </p:sp>
      <p:sp>
        <p:nvSpPr>
          <p:cNvPr id="191492"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0F140286-0D23-4491-8FEB-0519D8A8214A}" type="slidenum">
              <a:rPr lang="en-US" sz="1100">
                <a:solidFill>
                  <a:srgbClr val="000000"/>
                </a:solidFill>
              </a:rPr>
              <a:pPr/>
              <a:t>57</a:t>
            </a:fld>
            <a:endParaRPr lang="en-US" sz="11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pPr eaLnBrk="1" hangingPunct="1"/>
            <a:r>
              <a:rPr lang="en-US"/>
              <a:t>6</a:t>
            </a:r>
          </a:p>
        </p:txBody>
      </p:sp>
      <p:sp>
        <p:nvSpPr>
          <p:cNvPr id="192516"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0E5B1533-0DCB-40D7-8470-EF24F799ECC4}" type="slidenum">
              <a:rPr lang="en-US" sz="1100">
                <a:solidFill>
                  <a:srgbClr val="000000"/>
                </a:solidFill>
              </a:rPr>
              <a:pPr/>
              <a:t>59</a:t>
            </a:fld>
            <a:endParaRPr lang="en-US" sz="11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p:spPr>
        <p:txBody>
          <a:bodyPr/>
          <a:lstStyle/>
          <a:p>
            <a:pPr eaLnBrk="1" hangingPunct="1"/>
            <a:r>
              <a:rPr lang="en-US"/>
              <a:t>7</a:t>
            </a:r>
          </a:p>
        </p:txBody>
      </p:sp>
      <p:sp>
        <p:nvSpPr>
          <p:cNvPr id="193540"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17D13460-B1C8-464F-B0BF-2D0F76EFEE90}" type="slidenum">
              <a:rPr lang="en-US" sz="1100">
                <a:solidFill>
                  <a:srgbClr val="000000"/>
                </a:solidFill>
              </a:rPr>
              <a:pPr/>
              <a:t>60</a:t>
            </a:fld>
            <a:endParaRPr lang="en-US" sz="11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p:spPr>
        <p:txBody>
          <a:bodyPr/>
          <a:lstStyle/>
          <a:p>
            <a:pPr eaLnBrk="1" hangingPunct="1"/>
            <a:r>
              <a:rPr lang="en-US"/>
              <a:t>8</a:t>
            </a:r>
          </a:p>
        </p:txBody>
      </p:sp>
      <p:sp>
        <p:nvSpPr>
          <p:cNvPr id="194564"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7F91E8B9-5C07-4E52-8DB9-AC3A5EE46C35}" type="slidenum">
              <a:rPr lang="en-US" sz="1100">
                <a:solidFill>
                  <a:srgbClr val="000000"/>
                </a:solidFill>
              </a:rPr>
              <a:pPr/>
              <a:t>61</a:t>
            </a:fld>
            <a:endParaRPr lang="en-US" sz="11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p:spPr>
        <p:txBody>
          <a:bodyPr/>
          <a:lstStyle/>
          <a:p>
            <a:pPr eaLnBrk="1" hangingPunct="1"/>
            <a:r>
              <a:rPr lang="en-US"/>
              <a:t>9</a:t>
            </a:r>
          </a:p>
          <a:p>
            <a:pPr eaLnBrk="1" hangingPunct="1"/>
            <a:endParaRPr lang="en-US"/>
          </a:p>
        </p:txBody>
      </p:sp>
      <p:sp>
        <p:nvSpPr>
          <p:cNvPr id="195588"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9D363DA6-0977-4B15-ADB9-033E6364DA3E}" type="slidenum">
              <a:rPr lang="en-US" sz="1100">
                <a:solidFill>
                  <a:srgbClr val="000000"/>
                </a:solidFill>
              </a:rPr>
              <a:pPr/>
              <a:t>62</a:t>
            </a:fld>
            <a:endParaRPr lang="en-US" sz="11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p:spPr>
        <p:txBody>
          <a:bodyPr/>
          <a:lstStyle/>
          <a:p>
            <a:pPr eaLnBrk="1" hangingPunct="1"/>
            <a:r>
              <a:rPr lang="en-US"/>
              <a:t>10</a:t>
            </a:r>
          </a:p>
          <a:p>
            <a:pPr eaLnBrk="1" hangingPunct="1"/>
            <a:endParaRPr lang="en-US"/>
          </a:p>
        </p:txBody>
      </p:sp>
      <p:sp>
        <p:nvSpPr>
          <p:cNvPr id="196612"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160655F5-C3B1-4303-B3DB-0979C0F97F11}" type="slidenum">
              <a:rPr lang="en-US" sz="1100">
                <a:solidFill>
                  <a:srgbClr val="000000"/>
                </a:solidFill>
              </a:rPr>
              <a:pPr/>
              <a:t>63</a:t>
            </a:fld>
            <a:endParaRPr lang="en-US" sz="11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p:spPr>
        <p:txBody>
          <a:bodyPr/>
          <a:lstStyle/>
          <a:p>
            <a:pPr eaLnBrk="1" hangingPunct="1"/>
            <a:r>
              <a:rPr lang="en-US"/>
              <a:t>11</a:t>
            </a:r>
          </a:p>
        </p:txBody>
      </p:sp>
      <p:sp>
        <p:nvSpPr>
          <p:cNvPr id="197636"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F88AAA5E-DF78-44AB-A10B-3494AB97946A}" type="slidenum">
              <a:rPr lang="en-US" sz="1100">
                <a:solidFill>
                  <a:srgbClr val="000000"/>
                </a:solidFill>
              </a:rPr>
              <a:pPr/>
              <a:t>64</a:t>
            </a:fld>
            <a:endParaRPr lang="en-US" sz="11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191491" name="Rectangle 3"/>
          <p:cNvSpPr>
            <a:spLocks noGrp="1" noChangeArrowheads="1"/>
          </p:cNvSpPr>
          <p:nvPr>
            <p:ph type="body" idx="1"/>
          </p:nvPr>
        </p:nvSpPr>
        <p:spPr bwMode="auto">
          <a:xfrm>
            <a:off x="685962" y="4343400"/>
            <a:ext cx="5486077"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latin typeface="Times New Roman" charset="0"/>
            </a:endParaRPr>
          </a:p>
        </p:txBody>
      </p:sp>
    </p:spTree>
    <p:extLst>
      <p:ext uri="{BB962C8B-B14F-4D97-AF65-F5344CB8AC3E}">
        <p14:creationId xmlns:p14="http://schemas.microsoft.com/office/powerpoint/2010/main" val="2877000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p:spPr>
        <p:txBody>
          <a:bodyPr/>
          <a:lstStyle/>
          <a:p>
            <a:pPr eaLnBrk="1" hangingPunct="1"/>
            <a:r>
              <a:rPr lang="en-US"/>
              <a:t>12</a:t>
            </a:r>
          </a:p>
          <a:p>
            <a:pPr eaLnBrk="1" hangingPunct="1"/>
            <a:endParaRPr lang="en-US"/>
          </a:p>
        </p:txBody>
      </p:sp>
      <p:sp>
        <p:nvSpPr>
          <p:cNvPr id="198660"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17ECBFE0-2D93-470F-8325-DD9A91FC44E3}" type="slidenum">
              <a:rPr lang="en-US" sz="1100">
                <a:solidFill>
                  <a:srgbClr val="000000"/>
                </a:solidFill>
              </a:rPr>
              <a:pPr/>
              <a:t>65</a:t>
            </a:fld>
            <a:endParaRPr lang="en-US" sz="11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p:spPr>
        <p:txBody>
          <a:bodyPr/>
          <a:lstStyle/>
          <a:p>
            <a:pPr eaLnBrk="1" hangingPunct="1"/>
            <a:r>
              <a:rPr lang="en-US"/>
              <a:t>13</a:t>
            </a:r>
          </a:p>
        </p:txBody>
      </p:sp>
      <p:sp>
        <p:nvSpPr>
          <p:cNvPr id="199684"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8E6D19AF-CAD9-4638-8C75-690BB278C3E0}" type="slidenum">
              <a:rPr lang="en-US" sz="1100">
                <a:solidFill>
                  <a:srgbClr val="000000"/>
                </a:solidFill>
              </a:rPr>
              <a:pPr/>
              <a:t>66</a:t>
            </a:fld>
            <a:endParaRPr lang="en-US" sz="11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p:spPr>
        <p:txBody>
          <a:bodyPr/>
          <a:lstStyle/>
          <a:p>
            <a:pPr eaLnBrk="1" hangingPunct="1"/>
            <a:r>
              <a:rPr lang="en-US"/>
              <a:t>14</a:t>
            </a:r>
          </a:p>
        </p:txBody>
      </p:sp>
      <p:sp>
        <p:nvSpPr>
          <p:cNvPr id="200708"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7861105C-EA12-47B0-B99A-ED4E3929E5EF}" type="slidenum">
              <a:rPr lang="en-US" sz="1100">
                <a:solidFill>
                  <a:srgbClr val="000000"/>
                </a:solidFill>
              </a:rPr>
              <a:pPr/>
              <a:t>67</a:t>
            </a:fld>
            <a:endParaRPr lang="en-US" sz="11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p:spPr>
        <p:txBody>
          <a:bodyPr/>
          <a:lstStyle/>
          <a:p>
            <a:pPr eaLnBrk="1" hangingPunct="1"/>
            <a:r>
              <a:rPr lang="en-US"/>
              <a:t>15</a:t>
            </a:r>
          </a:p>
        </p:txBody>
      </p:sp>
      <p:sp>
        <p:nvSpPr>
          <p:cNvPr id="201732"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1599B3D2-7491-4315-A3CB-20EC2B71F220}" type="slidenum">
              <a:rPr lang="en-US" sz="1100">
                <a:solidFill>
                  <a:srgbClr val="000000"/>
                </a:solidFill>
              </a:rPr>
              <a:pPr/>
              <a:t>68</a:t>
            </a:fld>
            <a:endParaRPr lang="en-US" sz="11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p:spPr>
        <p:txBody>
          <a:bodyPr/>
          <a:lstStyle/>
          <a:p>
            <a:pPr eaLnBrk="1" hangingPunct="1"/>
            <a:r>
              <a:rPr lang="en-US"/>
              <a:t>16</a:t>
            </a:r>
          </a:p>
        </p:txBody>
      </p:sp>
      <p:sp>
        <p:nvSpPr>
          <p:cNvPr id="202756"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EDE29D5E-ADF9-4C38-9D73-F1B800B4928A}" type="slidenum">
              <a:rPr lang="en-US" sz="1100">
                <a:solidFill>
                  <a:srgbClr val="000000"/>
                </a:solidFill>
              </a:rPr>
              <a:pPr/>
              <a:t>69</a:t>
            </a:fld>
            <a:endParaRPr lang="en-US" sz="11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p:spPr>
        <p:txBody>
          <a:bodyPr/>
          <a:lstStyle/>
          <a:p>
            <a:pPr eaLnBrk="1" hangingPunct="1"/>
            <a:r>
              <a:rPr lang="en-US"/>
              <a:t>18</a:t>
            </a:r>
          </a:p>
        </p:txBody>
      </p:sp>
      <p:sp>
        <p:nvSpPr>
          <p:cNvPr id="203780"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B02C0EC4-BECE-4F8C-ACA5-91307C6C8496}" type="slidenum">
              <a:rPr lang="en-US" sz="1100">
                <a:solidFill>
                  <a:srgbClr val="000000"/>
                </a:solidFill>
              </a:rPr>
              <a:pPr/>
              <a:t>71</a:t>
            </a:fld>
            <a:endParaRPr lang="en-US" sz="11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p:spPr>
        <p:txBody>
          <a:bodyPr/>
          <a:lstStyle/>
          <a:p>
            <a:pPr eaLnBrk="1" hangingPunct="1"/>
            <a:endParaRPr lang="en-US"/>
          </a:p>
        </p:txBody>
      </p:sp>
      <p:sp>
        <p:nvSpPr>
          <p:cNvPr id="204804"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52E1E6C4-2C68-41C4-B256-D6917B3F4F0A}" type="slidenum">
              <a:rPr lang="en-US" sz="1100">
                <a:solidFill>
                  <a:srgbClr val="000000"/>
                </a:solidFill>
              </a:rPr>
              <a:pPr/>
              <a:t>72</a:t>
            </a:fld>
            <a:endParaRPr lang="en-US" sz="11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p:spPr>
        <p:txBody>
          <a:bodyPr/>
          <a:lstStyle/>
          <a:p>
            <a:pPr eaLnBrk="1" hangingPunct="1"/>
            <a:endParaRPr lang="en-US"/>
          </a:p>
        </p:txBody>
      </p:sp>
      <p:sp>
        <p:nvSpPr>
          <p:cNvPr id="206852" name="Slide Number Placeholder 3"/>
          <p:cNvSpPr>
            <a:spLocks noGrp="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4497FC96-18BE-497D-83C6-777E78A884E0}" type="slidenum">
              <a:rPr lang="en-US" sz="1100">
                <a:solidFill>
                  <a:prstClr val="black"/>
                </a:solidFill>
              </a:rPr>
              <a:pPr/>
              <a:t>79</a:t>
            </a:fld>
            <a:endParaRPr lang="en-US" sz="110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9C1CB7EF-DB16-4001-9F67-BA5F78756A1C}" type="slidenum">
              <a:rPr lang="en-US" sz="1100">
                <a:solidFill>
                  <a:srgbClr val="000000"/>
                </a:solidFill>
              </a:rPr>
              <a:pPr/>
              <a:t>81</a:t>
            </a:fld>
            <a:endParaRPr lang="en-US" sz="1100">
              <a:solidFill>
                <a:srgbClr val="000000"/>
              </a:solidFill>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xfrm>
            <a:off x="913805" y="4343704"/>
            <a:ext cx="5030391" cy="4113892"/>
          </a:xfrm>
          <a:noFill/>
        </p:spPr>
        <p:txBody>
          <a:bodyPr/>
          <a:lstStyle/>
          <a:p>
            <a:pPr eaLnBrk="1" hangingPunct="1"/>
            <a:r>
              <a:rPr lang="en-US"/>
              <a:t>Discuss how k-means works</a:t>
            </a:r>
          </a:p>
          <a:p>
            <a:pPr eaLnBrk="1" hangingPunct="1"/>
            <a:r>
              <a:rPr lang="en-US"/>
              <a:t>Discuss choice of k</a:t>
            </a:r>
          </a:p>
          <a:p>
            <a:pPr eaLnBrk="1" hangingPunct="1"/>
            <a:r>
              <a:rPr lang="en-US"/>
              <a:t>pseudo-inverse for reconstruction</a:t>
            </a:r>
          </a:p>
          <a:p>
            <a:pPr eaLnBrk="1" hangingPunct="1"/>
            <a:r>
              <a:rPr lang="en-US"/>
              <a:t>Julesz comparison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defTabSz="914485">
              <a:defRPr sz="2300">
                <a:solidFill>
                  <a:schemeClr val="tx1"/>
                </a:solidFill>
                <a:latin typeface="Arial" charset="0"/>
                <a:cs typeface="Arial" charset="0"/>
              </a:defRPr>
            </a:lvl1pPr>
            <a:lvl2pPr marL="702756" indent="-270291" defTabSz="914485">
              <a:defRPr sz="2300">
                <a:solidFill>
                  <a:schemeClr val="tx1"/>
                </a:solidFill>
                <a:latin typeface="Arial" charset="0"/>
                <a:cs typeface="Arial" charset="0"/>
              </a:defRPr>
            </a:lvl2pPr>
            <a:lvl3pPr marL="1081164" indent="-216233" defTabSz="914485">
              <a:defRPr sz="2300">
                <a:solidFill>
                  <a:schemeClr val="tx1"/>
                </a:solidFill>
                <a:latin typeface="Arial" charset="0"/>
                <a:cs typeface="Arial" charset="0"/>
              </a:defRPr>
            </a:lvl3pPr>
            <a:lvl4pPr marL="1513629" indent="-216233" defTabSz="914485">
              <a:defRPr sz="2300">
                <a:solidFill>
                  <a:schemeClr val="tx1"/>
                </a:solidFill>
                <a:latin typeface="Arial" charset="0"/>
                <a:cs typeface="Arial" charset="0"/>
              </a:defRPr>
            </a:lvl4pPr>
            <a:lvl5pPr marL="1946095" indent="-216233" defTabSz="914485">
              <a:defRPr sz="2300">
                <a:solidFill>
                  <a:schemeClr val="tx1"/>
                </a:solidFill>
                <a:latin typeface="Arial" charset="0"/>
                <a:cs typeface="Arial" charset="0"/>
              </a:defRPr>
            </a:lvl5pPr>
            <a:lvl6pPr marL="2378560" indent="-216233" defTabSz="914485" eaLnBrk="0" fontAlgn="base" hangingPunct="0">
              <a:spcBef>
                <a:spcPct val="0"/>
              </a:spcBef>
              <a:spcAft>
                <a:spcPct val="0"/>
              </a:spcAft>
              <a:defRPr sz="2300">
                <a:solidFill>
                  <a:schemeClr val="tx1"/>
                </a:solidFill>
                <a:latin typeface="Arial" charset="0"/>
                <a:cs typeface="Arial" charset="0"/>
              </a:defRPr>
            </a:lvl6pPr>
            <a:lvl7pPr marL="2811026" indent="-216233" defTabSz="914485" eaLnBrk="0" fontAlgn="base" hangingPunct="0">
              <a:spcBef>
                <a:spcPct val="0"/>
              </a:spcBef>
              <a:spcAft>
                <a:spcPct val="0"/>
              </a:spcAft>
              <a:defRPr sz="2300">
                <a:solidFill>
                  <a:schemeClr val="tx1"/>
                </a:solidFill>
                <a:latin typeface="Arial" charset="0"/>
                <a:cs typeface="Arial" charset="0"/>
              </a:defRPr>
            </a:lvl7pPr>
            <a:lvl8pPr marL="3243491" indent="-216233" defTabSz="914485" eaLnBrk="0" fontAlgn="base" hangingPunct="0">
              <a:spcBef>
                <a:spcPct val="0"/>
              </a:spcBef>
              <a:spcAft>
                <a:spcPct val="0"/>
              </a:spcAft>
              <a:defRPr sz="2300">
                <a:solidFill>
                  <a:schemeClr val="tx1"/>
                </a:solidFill>
                <a:latin typeface="Arial" charset="0"/>
                <a:cs typeface="Arial" charset="0"/>
              </a:defRPr>
            </a:lvl8pPr>
            <a:lvl9pPr marL="3675957" indent="-216233" defTabSz="914485" eaLnBrk="0" fontAlgn="base" hangingPunct="0">
              <a:spcBef>
                <a:spcPct val="0"/>
              </a:spcBef>
              <a:spcAft>
                <a:spcPct val="0"/>
              </a:spcAft>
              <a:defRPr sz="2300">
                <a:solidFill>
                  <a:schemeClr val="tx1"/>
                </a:solidFill>
                <a:latin typeface="Arial" charset="0"/>
                <a:cs typeface="Arial" charset="0"/>
              </a:defRPr>
            </a:lvl9pPr>
          </a:lstStyle>
          <a:p>
            <a:fld id="{077EE752-B15C-4B6E-95AC-904B2A806905}" type="slidenum">
              <a:rPr lang="en-US" sz="1100">
                <a:solidFill>
                  <a:srgbClr val="000000"/>
                </a:solidFill>
              </a:rPr>
              <a:pPr/>
              <a:t>82</a:t>
            </a:fld>
            <a:endParaRPr lang="en-US" sz="1100">
              <a:solidFill>
                <a:srgbClr val="000000"/>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xfrm>
            <a:off x="913805" y="4343704"/>
            <a:ext cx="5030391" cy="4113892"/>
          </a:xfrm>
          <a:noFill/>
        </p:spPr>
        <p:txBody>
          <a:bodyPr/>
          <a:lstStyle/>
          <a:p>
            <a:pPr eaLnBrk="1" hangingPunct="1"/>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B77829-D5CB-A847-9C40-E2913BE070B5}" type="slidenum">
              <a:rPr lang="en-US"/>
              <a:pPr/>
              <a:t>17</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662034-9D98-554A-A8BA-14722D663BF6}" type="slidenum">
              <a:rPr lang="en-US"/>
              <a:pPr/>
              <a:t>18</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A8FA23-F523-9949-8289-864DDE9B133A}" type="slidenum">
              <a:rPr lang="en-US">
                <a:solidFill>
                  <a:prstClr val="black"/>
                </a:solidFill>
              </a:rPr>
              <a:pPr/>
              <a:t>32</a:t>
            </a:fld>
            <a:endParaRPr lang="en-US">
              <a:solidFill>
                <a:prstClr val="black"/>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5E1FE2-8879-3444-B866-941D0058B0CA}" type="slidenum">
              <a:rPr lang="en-US"/>
              <a:pPr/>
              <a:t>40</a:t>
            </a:fld>
            <a:endParaRPr 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C82C5-401F-A748-9AFC-D84E41D1C6DF}" type="slidenum">
              <a:rPr lang="en-US">
                <a:solidFill>
                  <a:prstClr val="black"/>
                </a:solidFill>
              </a:rPr>
              <a:pPr/>
              <a:t>47</a:t>
            </a:fld>
            <a:endParaRPr lang="en-US">
              <a:solidFill>
                <a:prstClr val="black"/>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DA92EB-0B3C-8D4F-BD75-9E65D4701434}" type="slidenum">
              <a:rPr lang="en-US">
                <a:solidFill>
                  <a:prstClr val="black"/>
                </a:solidFill>
              </a:rPr>
              <a:pPr/>
              <a:t>49</a:t>
            </a:fld>
            <a:endParaRPr lang="en-US">
              <a:solidFill>
                <a:prstClr val="black"/>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A23D1F-A8D3-B549-9476-FF08E85F5A61}" type="slidenum">
              <a:rPr lang="en-US">
                <a:solidFill>
                  <a:prstClr val="black"/>
                </a:solidFill>
              </a:rPr>
              <a:pPr/>
              <a:t>50</a:t>
            </a:fld>
            <a:endParaRPr lang="en-US">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a:t>No response to intensity ramps -- important benefit compared to simple comparison of intensities at i and j</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BE32147-4F3D-4EEE-A2E0-E30803437079}" type="datetimeFigureOut">
              <a:rPr lang="en-US">
                <a:solidFill>
                  <a:prstClr val="black">
                    <a:tint val="75000"/>
                  </a:prstClr>
                </a:solidFill>
              </a:rPr>
              <a:pPr>
                <a:def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62F54DB-B08C-477E-975D-202BA56ACE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171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D67DD64-5470-45A8-B19A-22BF0C3345A4}" type="datetimeFigureOut">
              <a:rPr lang="en-US">
                <a:solidFill>
                  <a:prstClr val="black">
                    <a:tint val="75000"/>
                  </a:prstClr>
                </a:solidFill>
              </a:rPr>
              <a:pPr>
                <a:def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F3E0FAE-3579-44A9-B770-D020E7C939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508939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08867C-E6DD-6D4A-8DB9-91CFCD1732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0719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176AC0-124F-0C4F-81C1-9E629E1944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4119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B1EC4D-D1A6-CF42-B15E-2F90A86C5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5065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79043-25A8-914D-BE0F-2BF0395A53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759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1CEB6-4004-B945-86FC-20ABA8B6D1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878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68F822-B0B7-5047-8B77-AE6EF6E53D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1270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1991ACC9-B156-6544-8491-30A57D94819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4331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4CB837-7944-9546-8242-CFACD0933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8250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E247B-0C7A-0246-9B55-A6093E9A2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872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A24F5C-B998-1F46-A6F4-E779CE6A85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67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971B1E1-3BEF-4705-AACD-19176AFD4376}" type="datetimeFigureOut">
              <a:rPr lang="en-US">
                <a:solidFill>
                  <a:prstClr val="black">
                    <a:tint val="75000"/>
                  </a:prstClr>
                </a:solidFill>
              </a:rPr>
              <a:pPr>
                <a:def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E42D6F-E873-4949-8BF3-6E2B217AAD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25074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176F9E-FE58-304F-8A38-F18916F1A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7899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2EE29-F920-0A43-BBEB-0FC6D05C51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9498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08867C-E6DD-6D4A-8DB9-91CFCD1732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8949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176AC0-124F-0C4F-81C1-9E629E1944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5107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B1EC4D-D1A6-CF42-B15E-2F90A86C5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8169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79043-25A8-914D-BE0F-2BF0395A53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8192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1CEB6-4004-B945-86FC-20ABA8B6D1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3205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68F822-B0B7-5047-8B77-AE6EF6E53D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1488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1991ACC9-B156-6544-8491-30A57D94819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8924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4CB837-7944-9546-8242-CFACD0933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747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4E99674-4DF8-1F4F-A121-237A3BDE02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80827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E247B-0C7A-0246-9B55-A6093E9A2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900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A24F5C-B998-1F46-A6F4-E779CE6A85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1512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176F9E-FE58-304F-8A38-F18916F1A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1400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2EE29-F920-0A43-BBEB-0FC6D05C51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9965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08867C-E6DD-6D4A-8DB9-91CFCD1732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4592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176AC0-124F-0C4F-81C1-9E629E1944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04625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B1EC4D-D1A6-CF42-B15E-2F90A86C5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5274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79043-25A8-914D-BE0F-2BF0395A53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55201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1CEB6-4004-B945-86FC-20ABA8B6D1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4958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68F822-B0B7-5047-8B77-AE6EF6E53D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915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55B62D-6C0B-F54C-99CB-0A06B21F7F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35821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1991ACC9-B156-6544-8491-30A57D94819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1021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4CB837-7944-9546-8242-CFACD0933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9091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E247B-0C7A-0246-9B55-A6093E9A2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8233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A24F5C-B998-1F46-A6F4-E779CE6A85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780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176F9E-FE58-304F-8A38-F18916F1A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4504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2EE29-F920-0A43-BBEB-0FC6D05C51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3563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08867C-E6DD-6D4A-8DB9-91CFCD1732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7691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176AC0-124F-0C4F-81C1-9E629E1944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1521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B1EC4D-D1A6-CF42-B15E-2F90A86C5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035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79043-25A8-914D-BE0F-2BF0395A53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657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84C0E79-8398-4333-BF27-107E231937E6}" type="slidenum">
              <a:rPr lang="en-US"/>
              <a:pPr>
                <a:defRPr/>
              </a:pPr>
              <a:t>‹#›</a:t>
            </a:fld>
            <a:endParaRPr lang="en-US"/>
          </a:p>
        </p:txBody>
      </p:sp>
    </p:spTree>
    <p:extLst>
      <p:ext uri="{BB962C8B-B14F-4D97-AF65-F5344CB8AC3E}">
        <p14:creationId xmlns:p14="http://schemas.microsoft.com/office/powerpoint/2010/main" val="19070249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1CEB6-4004-B945-86FC-20ABA8B6D1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9978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68F822-B0B7-5047-8B77-AE6EF6E53D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5489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979AE8-F164-4574-98CE-49D692155C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2102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1C61F-81DB-4CCB-B6E7-5F3C40E627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4758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D2754A-C862-4EDC-AA1E-9B3EBFC32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15630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9618FD-D930-465C-A082-C80B70E6CE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5245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C7B193-C23C-4E63-8355-815FEE0E9B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9036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D0A33E-6994-4C6A-A855-ABB2160543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8761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FF2C35-2F04-4EC4-B08A-E098E021BC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1157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582339-262D-4226-A269-9F308EE2FA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867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CFB0ABB8-680C-4700-96D5-5A3ABD3E679B}" type="slidenum">
              <a:rPr lang="en-US"/>
              <a:pPr>
                <a:defRPr/>
              </a:pPr>
              <a:t>‹#›</a:t>
            </a:fld>
            <a:endParaRPr lang="en-US"/>
          </a:p>
        </p:txBody>
      </p:sp>
    </p:spTree>
    <p:extLst>
      <p:ext uri="{BB962C8B-B14F-4D97-AF65-F5344CB8AC3E}">
        <p14:creationId xmlns:p14="http://schemas.microsoft.com/office/powerpoint/2010/main" val="31465214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0DF9BC-640D-4EBA-B5F1-0C750BF355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58365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979466-BC5C-4B7D-86D1-ABA95A974A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32978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53696A-C2C5-4033-85AD-A580AB22F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9385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616470-7B06-4735-AE53-039883CAC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98109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4E99674-4DF8-1F4F-A121-237A3BDE02F6}" type="slidenum">
              <a:rPr kumimoji="0" lang="en-US" sz="1400" b="0" i="0" u="none" strike="noStrike" kern="1200" cap="none" spc="0" normalizeH="0" baseline="0" noProof="0">
                <a:ln>
                  <a:noFill/>
                </a:ln>
                <a:solidFill>
                  <a:srgbClr val="000000"/>
                </a:solidFill>
                <a:effectLst/>
                <a:uLnTx/>
                <a:uFillTx/>
                <a:latin typeface="Arial"/>
                <a:cs typeface="Arial" pitchFamily="-8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Tree>
    <p:extLst>
      <p:ext uri="{BB962C8B-B14F-4D97-AF65-F5344CB8AC3E}">
        <p14:creationId xmlns:p14="http://schemas.microsoft.com/office/powerpoint/2010/main" val="6854656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BB77DA-E857-A542-B1ED-63160EFC2084}" type="slidenum">
              <a:rPr kumimoji="0" lang="en-US" sz="1400" b="0" i="0" u="none" strike="noStrike" kern="1200" cap="none" spc="0" normalizeH="0" baseline="0" noProof="0">
                <a:ln>
                  <a:noFill/>
                </a:ln>
                <a:solidFill>
                  <a:srgbClr val="000000"/>
                </a:solidFill>
                <a:effectLst/>
                <a:uLnTx/>
                <a:uFillTx/>
                <a:latin typeface="Arial"/>
                <a:cs typeface="Arial" pitchFamily="-8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Tree>
    <p:extLst>
      <p:ext uri="{BB962C8B-B14F-4D97-AF65-F5344CB8AC3E}">
        <p14:creationId xmlns:p14="http://schemas.microsoft.com/office/powerpoint/2010/main" val="40077063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955B62D-6C0B-F54C-99CB-0A06B21F7FEB}" type="slidenum">
              <a:rPr kumimoji="0" lang="en-US" sz="1400" b="0" i="0" u="none" strike="noStrike" kern="1200" cap="none" spc="0" normalizeH="0" baseline="0" noProof="0">
                <a:ln>
                  <a:noFill/>
                </a:ln>
                <a:solidFill>
                  <a:srgbClr val="000000"/>
                </a:solidFill>
                <a:effectLst/>
                <a:uLnTx/>
                <a:uFillTx/>
                <a:latin typeface="Arial"/>
                <a:cs typeface="Arial" pitchFamily="-8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Tree>
    <p:extLst>
      <p:ext uri="{BB962C8B-B14F-4D97-AF65-F5344CB8AC3E}">
        <p14:creationId xmlns:p14="http://schemas.microsoft.com/office/powerpoint/2010/main" val="4233783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0CA15A3-E9EF-463D-BEA4-1886A6539D93}" type="slidenum">
              <a:rPr lang="en-US"/>
              <a:pPr>
                <a:defRPr/>
              </a:pPr>
              <a:t>‹#›</a:t>
            </a:fld>
            <a:endParaRPr lang="en-US"/>
          </a:p>
        </p:txBody>
      </p:sp>
    </p:spTree>
    <p:extLst>
      <p:ext uri="{BB962C8B-B14F-4D97-AF65-F5344CB8AC3E}">
        <p14:creationId xmlns:p14="http://schemas.microsoft.com/office/powerpoint/2010/main" val="4147317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CB99C616-966F-4160-9079-5E176C00A197}" type="slidenum">
              <a:rPr lang="en-US"/>
              <a:pPr>
                <a:defRPr/>
              </a:pPr>
              <a:t>‹#›</a:t>
            </a:fld>
            <a:endParaRPr lang="en-US"/>
          </a:p>
        </p:txBody>
      </p:sp>
    </p:spTree>
    <p:extLst>
      <p:ext uri="{BB962C8B-B14F-4D97-AF65-F5344CB8AC3E}">
        <p14:creationId xmlns:p14="http://schemas.microsoft.com/office/powerpoint/2010/main" val="517044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9A0746F2-1F4E-465D-8532-2EBF851BBFC4}" type="slidenum">
              <a:rPr lang="en-US"/>
              <a:pPr>
                <a:defRPr/>
              </a:pPr>
              <a:t>‹#›</a:t>
            </a:fld>
            <a:endParaRPr lang="en-US"/>
          </a:p>
        </p:txBody>
      </p:sp>
    </p:spTree>
    <p:extLst>
      <p:ext uri="{BB962C8B-B14F-4D97-AF65-F5344CB8AC3E}">
        <p14:creationId xmlns:p14="http://schemas.microsoft.com/office/powerpoint/2010/main" val="2196313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E7135332-BCBD-4958-B9B7-C2A4FA2A24A6}" type="slidenum">
              <a:rPr lang="en-US"/>
              <a:pPr>
                <a:defRPr/>
              </a:pPr>
              <a:t>‹#›</a:t>
            </a:fld>
            <a:endParaRPr lang="en-US"/>
          </a:p>
        </p:txBody>
      </p:sp>
    </p:spTree>
    <p:extLst>
      <p:ext uri="{BB962C8B-B14F-4D97-AF65-F5344CB8AC3E}">
        <p14:creationId xmlns:p14="http://schemas.microsoft.com/office/powerpoint/2010/main" val="1619975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77BBD49-5F19-4508-B604-BE4756196DF7}" type="datetimeFigureOut">
              <a:rPr lang="en-US">
                <a:solidFill>
                  <a:prstClr val="black">
                    <a:tint val="75000"/>
                  </a:prstClr>
                </a:solidFill>
              </a:rPr>
              <a:pPr>
                <a:def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078E72-C8C3-4F2B-8F8B-2CCB053422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8642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AB89AD6E-E037-430D-B2E1-30991AF22063}" type="slidenum">
              <a:rPr lang="en-US"/>
              <a:pPr>
                <a:defRPr/>
              </a:pPr>
              <a:t>‹#›</a:t>
            </a:fld>
            <a:endParaRPr lang="en-US"/>
          </a:p>
        </p:txBody>
      </p:sp>
    </p:spTree>
    <p:extLst>
      <p:ext uri="{BB962C8B-B14F-4D97-AF65-F5344CB8AC3E}">
        <p14:creationId xmlns:p14="http://schemas.microsoft.com/office/powerpoint/2010/main" val="147651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155DBBA3-4139-4F8D-BF38-8310F6B5C1DE}" type="slidenum">
              <a:rPr lang="en-US"/>
              <a:pPr>
                <a:defRPr/>
              </a:pPr>
              <a:t>‹#›</a:t>
            </a:fld>
            <a:endParaRPr lang="en-US"/>
          </a:p>
        </p:txBody>
      </p:sp>
    </p:spTree>
    <p:extLst>
      <p:ext uri="{BB962C8B-B14F-4D97-AF65-F5344CB8AC3E}">
        <p14:creationId xmlns:p14="http://schemas.microsoft.com/office/powerpoint/2010/main" val="2486059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BDF13ACC-9283-47ED-B8C2-EA6222D91989}" type="slidenum">
              <a:rPr lang="en-US"/>
              <a:pPr>
                <a:defRPr/>
              </a:pPr>
              <a:t>‹#›</a:t>
            </a:fld>
            <a:endParaRPr lang="en-US"/>
          </a:p>
        </p:txBody>
      </p:sp>
    </p:spTree>
    <p:extLst>
      <p:ext uri="{BB962C8B-B14F-4D97-AF65-F5344CB8AC3E}">
        <p14:creationId xmlns:p14="http://schemas.microsoft.com/office/powerpoint/2010/main" val="790539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56F99AB0-E4A6-470E-8E1B-BE99DF482850}" type="slidenum">
              <a:rPr lang="en-US"/>
              <a:pPr>
                <a:defRPr/>
              </a:pPr>
              <a:t>‹#›</a:t>
            </a:fld>
            <a:endParaRPr lang="en-US"/>
          </a:p>
        </p:txBody>
      </p:sp>
    </p:spTree>
    <p:extLst>
      <p:ext uri="{BB962C8B-B14F-4D97-AF65-F5344CB8AC3E}">
        <p14:creationId xmlns:p14="http://schemas.microsoft.com/office/powerpoint/2010/main" val="4174608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410C15C-D6D6-4B8A-A8D7-A78DFAA38C37}" type="slidenum">
              <a:rPr lang="en-US"/>
              <a:pPr>
                <a:defRPr/>
              </a:pPr>
              <a:t>‹#›</a:t>
            </a:fld>
            <a:endParaRPr lang="en-US"/>
          </a:p>
        </p:txBody>
      </p:sp>
    </p:spTree>
    <p:extLst>
      <p:ext uri="{BB962C8B-B14F-4D97-AF65-F5344CB8AC3E}">
        <p14:creationId xmlns:p14="http://schemas.microsoft.com/office/powerpoint/2010/main" val="938385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4698F547-CE80-4ECA-95DE-50D3155BA239}" type="slidenum">
              <a:rPr lang="en-US"/>
              <a:pPr>
                <a:defRPr/>
              </a:pPr>
              <a:t>‹#›</a:t>
            </a:fld>
            <a:endParaRPr lang="en-US"/>
          </a:p>
        </p:txBody>
      </p:sp>
    </p:spTree>
    <p:extLst>
      <p:ext uri="{BB962C8B-B14F-4D97-AF65-F5344CB8AC3E}">
        <p14:creationId xmlns:p14="http://schemas.microsoft.com/office/powerpoint/2010/main" val="390132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E928ED-6EB1-4B96-926A-413AF267B30F}" type="slidenum">
              <a:rPr lang="en-US"/>
              <a:pPr>
                <a:defRPr/>
              </a:pPr>
              <a:t>‹#›</a:t>
            </a:fld>
            <a:endParaRPr lang="en-US"/>
          </a:p>
        </p:txBody>
      </p:sp>
    </p:spTree>
    <p:extLst>
      <p:ext uri="{BB962C8B-B14F-4D97-AF65-F5344CB8AC3E}">
        <p14:creationId xmlns:p14="http://schemas.microsoft.com/office/powerpoint/2010/main" val="4088879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0C625E-F61C-428B-A1A5-B0B7B9758C4C}" type="slidenum">
              <a:rPr lang="en-US"/>
              <a:pPr>
                <a:defRPr/>
              </a:pPr>
              <a:t>‹#›</a:t>
            </a:fld>
            <a:endParaRPr lang="en-US"/>
          </a:p>
        </p:txBody>
      </p:sp>
    </p:spTree>
    <p:extLst>
      <p:ext uri="{BB962C8B-B14F-4D97-AF65-F5344CB8AC3E}">
        <p14:creationId xmlns:p14="http://schemas.microsoft.com/office/powerpoint/2010/main" val="2299026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B901BB-277E-4E54-9671-72B50916840E}" type="slidenum">
              <a:rPr lang="en-US"/>
              <a:pPr>
                <a:defRPr/>
              </a:pPr>
              <a:t>‹#›</a:t>
            </a:fld>
            <a:endParaRPr lang="en-US"/>
          </a:p>
        </p:txBody>
      </p:sp>
    </p:spTree>
    <p:extLst>
      <p:ext uri="{BB962C8B-B14F-4D97-AF65-F5344CB8AC3E}">
        <p14:creationId xmlns:p14="http://schemas.microsoft.com/office/powerpoint/2010/main" val="3289730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12F973-022D-47B1-B7D7-7698C9F54B16}" type="slidenum">
              <a:rPr lang="en-US"/>
              <a:pPr>
                <a:defRPr/>
              </a:pPr>
              <a:t>‹#›</a:t>
            </a:fld>
            <a:endParaRPr lang="en-US"/>
          </a:p>
        </p:txBody>
      </p:sp>
    </p:spTree>
    <p:extLst>
      <p:ext uri="{BB962C8B-B14F-4D97-AF65-F5344CB8AC3E}">
        <p14:creationId xmlns:p14="http://schemas.microsoft.com/office/powerpoint/2010/main" val="419153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5960F45-BB7B-4624-8367-3AD327D0B08C}" type="datetimeFigureOut">
              <a:rPr lang="en-US">
                <a:solidFill>
                  <a:prstClr val="black">
                    <a:tint val="75000"/>
                  </a:prstClr>
                </a:solidFill>
              </a:rPr>
              <a:pPr>
                <a:def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5BC3D0-328A-40A4-BB88-0CA39DFAFA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35214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54449F-3F33-48E9-9007-A768E3B62797}" type="slidenum">
              <a:rPr lang="en-US"/>
              <a:pPr>
                <a:defRPr/>
              </a:pPr>
              <a:t>‹#›</a:t>
            </a:fld>
            <a:endParaRPr lang="en-US"/>
          </a:p>
        </p:txBody>
      </p:sp>
    </p:spTree>
    <p:extLst>
      <p:ext uri="{BB962C8B-B14F-4D97-AF65-F5344CB8AC3E}">
        <p14:creationId xmlns:p14="http://schemas.microsoft.com/office/powerpoint/2010/main" val="893895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A101E9-303B-4084-8E3A-9D833190F56B}" type="slidenum">
              <a:rPr lang="en-US"/>
              <a:pPr>
                <a:defRPr/>
              </a:pPr>
              <a:t>‹#›</a:t>
            </a:fld>
            <a:endParaRPr lang="en-US"/>
          </a:p>
        </p:txBody>
      </p:sp>
    </p:spTree>
    <p:extLst>
      <p:ext uri="{BB962C8B-B14F-4D97-AF65-F5344CB8AC3E}">
        <p14:creationId xmlns:p14="http://schemas.microsoft.com/office/powerpoint/2010/main" val="3383709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4516C2-4FE2-4ED9-8573-AD90E5376405}" type="slidenum">
              <a:rPr lang="en-US"/>
              <a:pPr>
                <a:defRPr/>
              </a:pPr>
              <a:t>‹#›</a:t>
            </a:fld>
            <a:endParaRPr lang="en-US"/>
          </a:p>
        </p:txBody>
      </p:sp>
    </p:spTree>
    <p:extLst>
      <p:ext uri="{BB962C8B-B14F-4D97-AF65-F5344CB8AC3E}">
        <p14:creationId xmlns:p14="http://schemas.microsoft.com/office/powerpoint/2010/main" val="1660085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007156-2FE0-43ED-A173-D1F130BE6B55}" type="slidenum">
              <a:rPr lang="en-US"/>
              <a:pPr>
                <a:defRPr/>
              </a:pPr>
              <a:t>‹#›</a:t>
            </a:fld>
            <a:endParaRPr lang="en-US"/>
          </a:p>
        </p:txBody>
      </p:sp>
    </p:spTree>
    <p:extLst>
      <p:ext uri="{BB962C8B-B14F-4D97-AF65-F5344CB8AC3E}">
        <p14:creationId xmlns:p14="http://schemas.microsoft.com/office/powerpoint/2010/main" val="4658654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06B45B-A08B-443F-9B7A-C6233CC66EAE}" type="slidenum">
              <a:rPr lang="en-US"/>
              <a:pPr>
                <a:defRPr/>
              </a:pPr>
              <a:t>‹#›</a:t>
            </a:fld>
            <a:endParaRPr lang="en-US"/>
          </a:p>
        </p:txBody>
      </p:sp>
    </p:spTree>
    <p:extLst>
      <p:ext uri="{BB962C8B-B14F-4D97-AF65-F5344CB8AC3E}">
        <p14:creationId xmlns:p14="http://schemas.microsoft.com/office/powerpoint/2010/main" val="23908559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B6DEA0-BF1D-4D98-8224-D4ACCBB26FA0}" type="slidenum">
              <a:rPr lang="en-US"/>
              <a:pPr>
                <a:defRPr/>
              </a:pPr>
              <a:t>‹#›</a:t>
            </a:fld>
            <a:endParaRPr lang="en-US"/>
          </a:p>
        </p:txBody>
      </p:sp>
    </p:spTree>
    <p:extLst>
      <p:ext uri="{BB962C8B-B14F-4D97-AF65-F5344CB8AC3E}">
        <p14:creationId xmlns:p14="http://schemas.microsoft.com/office/powerpoint/2010/main" val="2415275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3E537B-AB17-40E2-B361-ECAADD6D8C8B}" type="slidenum">
              <a:rPr lang="en-US"/>
              <a:pPr>
                <a:defRPr/>
              </a:pPr>
              <a:t>‹#›</a:t>
            </a:fld>
            <a:endParaRPr lang="en-US"/>
          </a:p>
        </p:txBody>
      </p:sp>
    </p:spTree>
    <p:extLst>
      <p:ext uri="{BB962C8B-B14F-4D97-AF65-F5344CB8AC3E}">
        <p14:creationId xmlns:p14="http://schemas.microsoft.com/office/powerpoint/2010/main" val="423206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charset="0"/>
              </a:defRPr>
            </a:lvl1pPr>
          </a:lstStyle>
          <a:p>
            <a:pPr>
              <a:defRPr/>
            </a:pPr>
            <a:fld id="{9A1435EA-BC1E-453A-9223-65C06B99988B}" type="slidenum">
              <a:rPr lang="en-US"/>
              <a:pPr>
                <a:defRPr/>
              </a:pPr>
              <a:t>‹#›</a:t>
            </a:fld>
            <a:endParaRPr lang="en-US"/>
          </a:p>
        </p:txBody>
      </p:sp>
    </p:spTree>
    <p:extLst>
      <p:ext uri="{BB962C8B-B14F-4D97-AF65-F5344CB8AC3E}">
        <p14:creationId xmlns:p14="http://schemas.microsoft.com/office/powerpoint/2010/main" val="827168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charset="0"/>
              </a:defRPr>
            </a:lvl1pPr>
          </a:lstStyle>
          <a:p>
            <a:pPr>
              <a:defRPr/>
            </a:pPr>
            <a:fld id="{589C2D9D-8430-4905-9F3F-6A7129A3DD9B}" type="slidenum">
              <a:rPr lang="en-US"/>
              <a:pPr>
                <a:defRPr/>
              </a:pPr>
              <a:t>‹#›</a:t>
            </a:fld>
            <a:endParaRPr lang="en-US"/>
          </a:p>
        </p:txBody>
      </p:sp>
    </p:spTree>
    <p:extLst>
      <p:ext uri="{BB962C8B-B14F-4D97-AF65-F5344CB8AC3E}">
        <p14:creationId xmlns:p14="http://schemas.microsoft.com/office/powerpoint/2010/main" val="4243499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charset="0"/>
              </a:defRPr>
            </a:lvl1pPr>
          </a:lstStyle>
          <a:p>
            <a:pPr>
              <a:defRPr/>
            </a:pPr>
            <a:fld id="{AEE26F3A-8292-4A00-834D-32F3F72A8FBB}" type="slidenum">
              <a:rPr lang="en-US"/>
              <a:pPr>
                <a:defRPr/>
              </a:pPr>
              <a:t>‹#›</a:t>
            </a:fld>
            <a:endParaRPr lang="en-US"/>
          </a:p>
        </p:txBody>
      </p:sp>
    </p:spTree>
    <p:extLst>
      <p:ext uri="{BB962C8B-B14F-4D97-AF65-F5344CB8AC3E}">
        <p14:creationId xmlns:p14="http://schemas.microsoft.com/office/powerpoint/2010/main" val="410180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E0A940-1E95-4619-9C20-5017FCECF68E}" type="datetimeFigureOut">
              <a:rPr lang="en-US">
                <a:solidFill>
                  <a:prstClr val="black">
                    <a:tint val="75000"/>
                  </a:prstClr>
                </a:solidFill>
              </a:rPr>
              <a:pPr>
                <a:defRPr/>
              </a:pPr>
              <a:t>11/6/2023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01ABC68-15BE-4E09-9A89-10F27F27901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19739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Arial" charset="0"/>
              </a:defRPr>
            </a:lvl1pPr>
          </a:lstStyle>
          <a:p>
            <a:pPr>
              <a:defRPr/>
            </a:pPr>
            <a:fld id="{8578B4BE-9200-45BF-A9D0-5C94DEF52384}" type="slidenum">
              <a:rPr lang="en-US"/>
              <a:pPr>
                <a:defRPr/>
              </a:pPr>
              <a:t>‹#›</a:t>
            </a:fld>
            <a:endParaRPr lang="en-US"/>
          </a:p>
        </p:txBody>
      </p:sp>
    </p:spTree>
    <p:extLst>
      <p:ext uri="{BB962C8B-B14F-4D97-AF65-F5344CB8AC3E}">
        <p14:creationId xmlns:p14="http://schemas.microsoft.com/office/powerpoint/2010/main" val="16469579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cs typeface="Arial" charset="0"/>
              </a:defRPr>
            </a:lvl1pPr>
          </a:lstStyle>
          <a:p>
            <a:pPr>
              <a:defRPr/>
            </a:pPr>
            <a:fld id="{168E157C-8C2E-4E57-AE44-F9C03B746840}" type="slidenum">
              <a:rPr lang="en-US"/>
              <a:pPr>
                <a:defRPr/>
              </a:pPr>
              <a:t>‹#›</a:t>
            </a:fld>
            <a:endParaRPr lang="en-US"/>
          </a:p>
        </p:txBody>
      </p:sp>
    </p:spTree>
    <p:extLst>
      <p:ext uri="{BB962C8B-B14F-4D97-AF65-F5344CB8AC3E}">
        <p14:creationId xmlns:p14="http://schemas.microsoft.com/office/powerpoint/2010/main" val="3596754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cs typeface="Arial" charset="0"/>
              </a:defRPr>
            </a:lvl1pPr>
          </a:lstStyle>
          <a:p>
            <a:pPr>
              <a:defRPr/>
            </a:pPr>
            <a:fld id="{BC2D989B-F3AE-43FA-A099-E5B6FFF26A14}" type="slidenum">
              <a:rPr lang="en-US"/>
              <a:pPr>
                <a:defRPr/>
              </a:pPr>
              <a:t>‹#›</a:t>
            </a:fld>
            <a:endParaRPr lang="en-US"/>
          </a:p>
        </p:txBody>
      </p:sp>
    </p:spTree>
    <p:extLst>
      <p:ext uri="{BB962C8B-B14F-4D97-AF65-F5344CB8AC3E}">
        <p14:creationId xmlns:p14="http://schemas.microsoft.com/office/powerpoint/2010/main" val="594833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cs typeface="Arial" charset="0"/>
              </a:defRPr>
            </a:lvl1pPr>
          </a:lstStyle>
          <a:p>
            <a:pPr>
              <a:defRPr/>
            </a:pPr>
            <a:fld id="{B1B88074-3A42-47F0-B9BD-30DBE0701FE1}" type="slidenum">
              <a:rPr lang="en-US"/>
              <a:pPr>
                <a:defRPr/>
              </a:pPr>
              <a:t>‹#›</a:t>
            </a:fld>
            <a:endParaRPr lang="en-US"/>
          </a:p>
        </p:txBody>
      </p:sp>
    </p:spTree>
    <p:extLst>
      <p:ext uri="{BB962C8B-B14F-4D97-AF65-F5344CB8AC3E}">
        <p14:creationId xmlns:p14="http://schemas.microsoft.com/office/powerpoint/2010/main" val="561179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Arial" charset="0"/>
              </a:defRPr>
            </a:lvl1pPr>
          </a:lstStyle>
          <a:p>
            <a:pPr>
              <a:defRPr/>
            </a:pPr>
            <a:fld id="{6A223566-9BB8-4BC0-BBA5-656CDDEB8371}" type="slidenum">
              <a:rPr lang="en-US"/>
              <a:pPr>
                <a:defRPr/>
              </a:pPr>
              <a:t>‹#›</a:t>
            </a:fld>
            <a:endParaRPr lang="en-US"/>
          </a:p>
        </p:txBody>
      </p:sp>
    </p:spTree>
    <p:extLst>
      <p:ext uri="{BB962C8B-B14F-4D97-AF65-F5344CB8AC3E}">
        <p14:creationId xmlns:p14="http://schemas.microsoft.com/office/powerpoint/2010/main" val="1802223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Arial" charset="0"/>
              </a:defRPr>
            </a:lvl1pPr>
          </a:lstStyle>
          <a:p>
            <a:pPr>
              <a:defRPr/>
            </a:pPr>
            <a:fld id="{D90E5730-1DEE-402C-8B51-B5D7046A1757}" type="slidenum">
              <a:rPr lang="en-US"/>
              <a:pPr>
                <a:defRPr/>
              </a:pPr>
              <a:t>‹#›</a:t>
            </a:fld>
            <a:endParaRPr lang="en-US"/>
          </a:p>
        </p:txBody>
      </p:sp>
    </p:spTree>
    <p:extLst>
      <p:ext uri="{BB962C8B-B14F-4D97-AF65-F5344CB8AC3E}">
        <p14:creationId xmlns:p14="http://schemas.microsoft.com/office/powerpoint/2010/main" val="837162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charset="0"/>
              </a:defRPr>
            </a:lvl1pPr>
          </a:lstStyle>
          <a:p>
            <a:pPr>
              <a:defRPr/>
            </a:pPr>
            <a:fld id="{30B78D73-9921-4B97-95FF-C2454BB324A5}" type="slidenum">
              <a:rPr lang="en-US"/>
              <a:pPr>
                <a:defRPr/>
              </a:pPr>
              <a:t>‹#›</a:t>
            </a:fld>
            <a:endParaRPr lang="en-US"/>
          </a:p>
        </p:txBody>
      </p:sp>
    </p:spTree>
    <p:extLst>
      <p:ext uri="{BB962C8B-B14F-4D97-AF65-F5344CB8AC3E}">
        <p14:creationId xmlns:p14="http://schemas.microsoft.com/office/powerpoint/2010/main" val="1600911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charset="0"/>
              </a:defRPr>
            </a:lvl1pPr>
          </a:lstStyle>
          <a:p>
            <a:pPr>
              <a:defRPr/>
            </a:pPr>
            <a:fld id="{6A886E0E-38DB-41D2-910D-11C0288C2B89}" type="slidenum">
              <a:rPr lang="en-US"/>
              <a:pPr>
                <a:defRPr/>
              </a:pPr>
              <a:t>‹#›</a:t>
            </a:fld>
            <a:endParaRPr lang="en-US"/>
          </a:p>
        </p:txBody>
      </p:sp>
    </p:spTree>
    <p:extLst>
      <p:ext uri="{BB962C8B-B14F-4D97-AF65-F5344CB8AC3E}">
        <p14:creationId xmlns:p14="http://schemas.microsoft.com/office/powerpoint/2010/main" val="3531759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4"/>
          <p:cNvSpPr>
            <a:spLocks noGrp="1"/>
          </p:cNvSpPr>
          <p:nvPr>
            <p:ph type="dt" sz="half" idx="10"/>
          </p:nvPr>
        </p:nvSpPr>
        <p:spPr/>
        <p:txBody>
          <a:bodyPr/>
          <a:lstStyle>
            <a:lvl1pPr eaLnBrk="0" hangingPunct="0">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Arial" charset="0"/>
              </a:defRPr>
            </a:lvl1pPr>
          </a:lstStyle>
          <a:p>
            <a:pPr>
              <a:defRPr/>
            </a:pPr>
            <a:fld id="{3939039F-9320-4109-89B9-2DA38A979273}" type="slidenum">
              <a:rPr lang="en-US"/>
              <a:pPr>
                <a:defRPr/>
              </a:pPr>
              <a:t>‹#›</a:t>
            </a:fld>
            <a:endParaRPr lang="en-US"/>
          </a:p>
        </p:txBody>
      </p:sp>
    </p:spTree>
    <p:extLst>
      <p:ext uri="{BB962C8B-B14F-4D97-AF65-F5344CB8AC3E}">
        <p14:creationId xmlns:p14="http://schemas.microsoft.com/office/powerpoint/2010/main" val="747458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berke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3" y="6261100"/>
            <a:ext cx="195103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265113" y="501650"/>
            <a:ext cx="8613775" cy="5721350"/>
          </a:xfrm>
          <a:prstGeom prst="rect">
            <a:avLst/>
          </a:prstGeom>
          <a:solidFill>
            <a:schemeClr val="bg1"/>
          </a:solidFill>
          <a:ln w="50800">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6" name="Rectangle 6"/>
          <p:cNvSpPr>
            <a:spLocks noChangeArrowheads="1"/>
          </p:cNvSpPr>
          <p:nvPr/>
        </p:nvSpPr>
        <p:spPr bwMode="auto">
          <a:xfrm>
            <a:off x="7085013" y="6324600"/>
            <a:ext cx="9096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fontAlgn="base" hangingPunct="0">
              <a:spcBef>
                <a:spcPct val="0"/>
              </a:spcBef>
              <a:spcAft>
                <a:spcPct val="0"/>
              </a:spcAft>
            </a:pPr>
            <a:r>
              <a:rPr lang="de-DE" sz="1200">
                <a:solidFill>
                  <a:srgbClr val="0000CC"/>
                </a:solidFill>
              </a:rPr>
              <a:t>Jan Puzicha</a:t>
            </a:r>
          </a:p>
        </p:txBody>
      </p:sp>
      <p:pic>
        <p:nvPicPr>
          <p:cNvPr id="7" name="Picture 7" descr="grou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488" y="6242050"/>
            <a:ext cx="9112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6756" name="Rectangle 4"/>
          <p:cNvSpPr>
            <a:spLocks noGrp="1" noChangeArrowheads="1"/>
          </p:cNvSpPr>
          <p:nvPr>
            <p:ph type="ctrTitle"/>
          </p:nvPr>
        </p:nvSpPr>
        <p:spPr>
          <a:xfrm>
            <a:off x="685800" y="2286000"/>
            <a:ext cx="7772400" cy="1143000"/>
          </a:xfrm>
        </p:spPr>
        <p:txBody>
          <a:bodyPr/>
          <a:lstStyle>
            <a:lvl1pPr>
              <a:defRPr/>
            </a:lvl1pPr>
          </a:lstStyle>
          <a:p>
            <a:pPr lvl="0"/>
            <a:r>
              <a:rPr lang="de-DE" noProof="0"/>
              <a:t>Klicken Sie, um das Titelformat zu bearbeiten</a:t>
            </a:r>
          </a:p>
        </p:txBody>
      </p:sp>
      <p:sp>
        <p:nvSpPr>
          <p:cNvPr id="586757" name="Rectangle 5"/>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de-DE" noProof="0"/>
              <a:t>Klicken Sie, um das Format des Untertitel-Masters zu bearbeiten.</a:t>
            </a:r>
          </a:p>
        </p:txBody>
      </p:sp>
    </p:spTree>
    <p:extLst>
      <p:ext uri="{BB962C8B-B14F-4D97-AF65-F5344CB8AC3E}">
        <p14:creationId xmlns:p14="http://schemas.microsoft.com/office/powerpoint/2010/main" val="1470528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4D9FCA5-9DFB-45EF-A09E-09EE4E876A15}" type="datetimeFigureOut">
              <a:rPr lang="en-US">
                <a:solidFill>
                  <a:prstClr val="black">
                    <a:tint val="75000"/>
                  </a:prstClr>
                </a:solidFill>
              </a:rPr>
              <a:pPr>
                <a:defRPr/>
              </a:pPr>
              <a:t>11/6/2023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9B8FA2-449D-445B-89F8-FE9211BD0F0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32913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50646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58184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84638"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4238" y="1447800"/>
            <a:ext cx="408622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1015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7128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7546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2691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667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58306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723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254000"/>
            <a:ext cx="2092325"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1163" y="254000"/>
            <a:ext cx="6124575"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575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9746926-B50F-455A-A4BD-52D094351CCE}" type="datetimeFigureOut">
              <a:rPr lang="en-US">
                <a:solidFill>
                  <a:prstClr val="black">
                    <a:tint val="75000"/>
                  </a:prstClr>
                </a:solidFill>
              </a:rPr>
              <a:pPr>
                <a:defRPr/>
              </a:pPr>
              <a:t>11/6/2023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2D95585-8738-4695-8EF3-5E0FDFD0A8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4261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7609EA-5E43-4215-BECE-4202BF20A5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02981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8EA854-D4F7-41E4-90A2-611FE5E142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73177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A08867-6220-475F-99C8-1254B310C4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93519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89DCF46-C8EC-47F4-8CFD-CE5D4E310A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0170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4FE26C4-4E57-44A2-A51E-BEEE223563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48085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87FCD51-DE5D-47EF-B1D9-668929BDFD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0545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8F8588F-D7C9-4E5F-8802-AC9E76CB5F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18424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377B68C-AC50-48CB-86DA-282FFC72B1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38522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D3B46C-2AC3-4647-AB39-930F2F35D4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46022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0F469E-A6E9-45AA-B3F0-0E229B00FD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0521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34E0D5-C545-4761-8EF9-9F2BB58BC931}" type="datetimeFigureOut">
              <a:rPr lang="en-US">
                <a:solidFill>
                  <a:prstClr val="black">
                    <a:tint val="75000"/>
                  </a:prstClr>
                </a:solidFill>
              </a:rPr>
              <a:pPr>
                <a:defRPr/>
              </a:pPr>
              <a:t>11/6/2023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5FA89E4-CEB6-4286-A079-AC7612E48F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4786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3FCC4A-FBFC-43BB-8E3A-D3AFC51C4E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5064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F2E35291-45ED-4087-A7AE-F64DD03DFF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04298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00600E41-3247-4ED8-9264-24792516EE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90299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6A6555-D26D-42DA-81D3-765B9D35B8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76737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B2B8B-3EFA-4FDD-BC2D-F338C710E1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4287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340A6B-5F95-4709-815B-331CCBBE45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0823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568ECD-FD9D-45DE-9E85-AA4B525F68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27689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7D245AB-D393-42DD-9170-56919E03ED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4068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A2E00F-3636-4642-9D30-B90B1B15F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34283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E8D676-E23D-42E1-AAB2-108C68390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9031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357E9-585F-4F8C-B0E7-E34DE42BA6E1}" type="datetimeFigureOut">
              <a:rPr lang="en-US">
                <a:solidFill>
                  <a:prstClr val="black">
                    <a:tint val="75000"/>
                  </a:prstClr>
                </a:solidFill>
              </a:rPr>
              <a:pPr>
                <a:defRPr/>
              </a:pPr>
              <a:t>11/6/2023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0317CCF-56C5-4724-A87C-A3EC306119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94869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F8AA6D-E17E-4E7F-94F4-8645AF42E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0552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24C891-5975-4C34-A6BD-6DE7C25A4C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33225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68A352-CEF8-4248-A16F-FB82CDB421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1553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67E4D9-5AA1-4B5F-AE53-4F2C65EF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4932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F3341E-0759-4748-9977-1FD532A49F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4134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9C1CCC-360A-439E-8207-3C1DF8F824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93769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923399-2CB4-46A6-9577-6A16F958EA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3326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82A8CD0-28F8-4409-80F7-0B4DAD6BDB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8105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D3558CC-D5C6-4769-9EDE-D0BB0EB4E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2317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A319539-5398-4F31-9022-92DF1296BA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21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C368EAC-E5CD-40D6-B276-80B4126EE20B}" type="datetimeFigureOut">
              <a:rPr lang="en-US">
                <a:solidFill>
                  <a:prstClr val="black">
                    <a:tint val="75000"/>
                  </a:prstClr>
                </a:solidFill>
              </a:rPr>
              <a:pPr>
                <a:defRPr/>
              </a:pPr>
              <a:t>11/6/2023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A5D297-E5B0-48B8-88F9-E7E571344A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417667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B68B8EF-4A06-4554-B0A8-E1789B9607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8869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540253-7CCB-4CAD-94AE-AA67FCEA93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21554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BFD45B-0723-4D4E-A16F-86D87F4CBA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01340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096030-11F8-41A5-BC70-C9CEC213D4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7056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CAF55A-6A83-48D2-9245-0034AFB8C7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42262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4CB837-7944-9546-8242-CFACD0933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3178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5E247B-0C7A-0246-9B55-A6093E9A28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4508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A24F5C-B998-1F46-A6F4-E779CE6A85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917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176F9E-FE58-304F-8A38-F18916F1A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6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2EE29-F920-0A43-BBEB-0FC6D05C51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550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2.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6.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421ED38-6B5F-4381-9CD1-7E073FA228C1}" type="datetimeFigureOut">
              <a:rPr lang="en-US">
                <a:solidFill>
                  <a:prstClr val="black">
                    <a:tint val="75000"/>
                  </a:prstClr>
                </a:solidFill>
              </a:rPr>
              <a:pPr>
                <a:defRPr/>
              </a:pPr>
              <a:t>11/6/2023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75D58F4-A4BC-4EE3-AB91-AD5B31AE9E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56312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601FE51B-F0C3-764E-8B08-2CFEEF261A66}" type="slidenum">
              <a:rPr lang="en-US" smtClean="0">
                <a:solidFill>
                  <a:prstClr val="black">
                    <a:tint val="75000"/>
                  </a:prstClr>
                </a:solidFill>
                <a:latin typeface="Times New Roman" charset="0"/>
              </a:rPr>
              <a:pPr eaLnBrk="0" fontAlgn="base" hangingPunct="0">
                <a:spcBef>
                  <a:spcPct val="0"/>
                </a:spcBef>
                <a:spcAft>
                  <a:spcPct val="0"/>
                </a:spcAft>
              </a:pPr>
              <a:t>‹#›</a:t>
            </a:fld>
            <a:endParaRPr lang="en-US">
              <a:solidFill>
                <a:prstClr val="black">
                  <a:tint val="75000"/>
                </a:prstClr>
              </a:solidFill>
              <a:latin typeface="Times New Roman" charset="0"/>
            </a:endParaRPr>
          </a:p>
        </p:txBody>
      </p:sp>
    </p:spTree>
    <p:extLst>
      <p:ext uri="{BB962C8B-B14F-4D97-AF65-F5344CB8AC3E}">
        <p14:creationId xmlns:p14="http://schemas.microsoft.com/office/powerpoint/2010/main" val="169166635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7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601FE51B-F0C3-764E-8B08-2CFEEF261A66}" type="slidenum">
              <a:rPr lang="en-US" smtClean="0">
                <a:solidFill>
                  <a:prstClr val="black">
                    <a:tint val="75000"/>
                  </a:prstClr>
                </a:solidFill>
                <a:latin typeface="Times New Roman" charset="0"/>
              </a:rPr>
              <a:pPr eaLnBrk="0" fontAlgn="base" hangingPunct="0">
                <a:spcBef>
                  <a:spcPct val="0"/>
                </a:spcBef>
                <a:spcAft>
                  <a:spcPct val="0"/>
                </a:spcAft>
              </a:pPr>
              <a:t>‹#›</a:t>
            </a:fld>
            <a:endParaRPr lang="en-US">
              <a:solidFill>
                <a:prstClr val="black">
                  <a:tint val="75000"/>
                </a:prstClr>
              </a:solidFill>
              <a:latin typeface="Times New Roman" charset="0"/>
            </a:endParaRPr>
          </a:p>
        </p:txBody>
      </p:sp>
    </p:spTree>
    <p:extLst>
      <p:ext uri="{BB962C8B-B14F-4D97-AF65-F5344CB8AC3E}">
        <p14:creationId xmlns:p14="http://schemas.microsoft.com/office/powerpoint/2010/main" val="55462332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601FE51B-F0C3-764E-8B08-2CFEEF261A66}" type="slidenum">
              <a:rPr lang="en-US" smtClean="0">
                <a:solidFill>
                  <a:prstClr val="black">
                    <a:tint val="75000"/>
                  </a:prstClr>
                </a:solidFill>
                <a:latin typeface="Times New Roman" charset="0"/>
              </a:rPr>
              <a:pPr eaLnBrk="0" fontAlgn="base" hangingPunct="0">
                <a:spcBef>
                  <a:spcPct val="0"/>
                </a:spcBef>
                <a:spcAft>
                  <a:spcPct val="0"/>
                </a:spcAft>
              </a:pPr>
              <a:t>‹#›</a:t>
            </a:fld>
            <a:endParaRPr lang="en-US">
              <a:solidFill>
                <a:prstClr val="black">
                  <a:tint val="75000"/>
                </a:prstClr>
              </a:solidFill>
              <a:latin typeface="Times New Roman" charset="0"/>
            </a:endParaRPr>
          </a:p>
        </p:txBody>
      </p:sp>
    </p:spTree>
    <p:extLst>
      <p:ext uri="{BB962C8B-B14F-4D97-AF65-F5344CB8AC3E}">
        <p14:creationId xmlns:p14="http://schemas.microsoft.com/office/powerpoint/2010/main" val="87596943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601FE51B-F0C3-764E-8B08-2CFEEF261A66}" type="slidenum">
              <a:rPr lang="en-US" smtClean="0">
                <a:solidFill>
                  <a:prstClr val="black">
                    <a:tint val="75000"/>
                  </a:prstClr>
                </a:solidFill>
                <a:latin typeface="Times New Roman" charset="0"/>
              </a:rPr>
              <a:pPr eaLnBrk="0" fontAlgn="base" hangingPunct="0">
                <a:spcBef>
                  <a:spcPct val="0"/>
                </a:spcBef>
                <a:spcAft>
                  <a:spcPct val="0"/>
                </a:spcAft>
              </a:pPr>
              <a:t>‹#›</a:t>
            </a:fld>
            <a:endParaRPr lang="en-US">
              <a:solidFill>
                <a:prstClr val="black">
                  <a:tint val="75000"/>
                </a:prstClr>
              </a:solidFill>
              <a:latin typeface="Times New Roman" charset="0"/>
            </a:endParaRPr>
          </a:p>
        </p:txBody>
      </p:sp>
    </p:spTree>
    <p:extLst>
      <p:ext uri="{BB962C8B-B14F-4D97-AF65-F5344CB8AC3E}">
        <p14:creationId xmlns:p14="http://schemas.microsoft.com/office/powerpoint/2010/main" val="101500506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720CD1C8-1D2D-4C9E-971A-9EC479D57A8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04678291"/>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84" charset="0"/>
                <a:cs typeface="Arial" pitchFamily="-8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84" charset="0"/>
                <a:cs typeface="Arial" pitchFamily="-84" charset="0"/>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84" charset="0"/>
                <a:cs typeface="Arial" pitchFamily="-8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4CE42FAD-2115-1A41-B298-23F60FC216B2}" type="slidenum">
              <a:rPr kumimoji="0" lang="en-US" sz="1400" b="0" i="0" u="none" strike="noStrike" kern="1200" cap="none" spc="0" normalizeH="0" baseline="0" noProof="0">
                <a:ln>
                  <a:noFill/>
                </a:ln>
                <a:solidFill>
                  <a:srgbClr val="000000"/>
                </a:solidFill>
                <a:effectLst/>
                <a:uLnTx/>
                <a:uFillTx/>
                <a:latin typeface="Arial"/>
                <a:cs typeface="Arial" pitchFamily="-8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Arial" pitchFamily="-84" charset="0"/>
            </a:endParaRPr>
          </a:p>
        </p:txBody>
      </p:sp>
    </p:spTree>
    <p:extLst>
      <p:ext uri="{BB962C8B-B14F-4D97-AF65-F5344CB8AC3E}">
        <p14:creationId xmlns:p14="http://schemas.microsoft.com/office/powerpoint/2010/main" val="1261619723"/>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84" charset="0"/>
                <a:cs typeface="Arial" pitchFamily="-84" charset="0"/>
              </a:defRPr>
            </a:lvl1pPr>
          </a:lstStyle>
          <a:p>
            <a:pPr defTabSz="4572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84" charset="0"/>
                <a:cs typeface="Arial" pitchFamily="-84" charset="0"/>
              </a:defRPr>
            </a:lvl1pPr>
          </a:lstStyle>
          <a:p>
            <a:pPr defTabSz="4572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84" charset="0"/>
                <a:cs typeface="Arial" pitchFamily="-84" charset="0"/>
              </a:defRPr>
            </a:lvl1pPr>
          </a:lstStyle>
          <a:p>
            <a:pPr defTabSz="457200" fontAlgn="base">
              <a:spcBef>
                <a:spcPct val="0"/>
              </a:spcBef>
              <a:spcAft>
                <a:spcPct val="0"/>
              </a:spcAft>
            </a:pPr>
            <a:fld id="{4CE42FAD-2115-1A41-B298-23F60FC216B2}" type="slidenum">
              <a:rPr lang="en-US">
                <a:solidFill>
                  <a:srgbClr val="000000"/>
                </a:solidFill>
              </a:rPr>
              <a:pPr defTabSz="4572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45148116"/>
      </p:ext>
    </p:extLst>
  </p:cSld>
  <p:clrMap bg1="lt1" tx1="dk1" bg2="lt2" tx2="dk2" accent1="accent1" accent2="accent2" accent3="accent3" accent4="accent4" accent5="accent5" accent6="accent6" hlink="hlink" folHlink="folHlink"/>
  <p:sldLayoutIdLst>
    <p:sldLayoutId id="2147483697" r:id="rId1"/>
    <p:sldLayoutId id="214748369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fontAlgn="base">
              <a:spcBef>
                <a:spcPct val="0"/>
              </a:spcBef>
              <a:spcAft>
                <a:spcPct val="0"/>
              </a:spcAft>
              <a:defRPr/>
            </a:pPr>
            <a:fld id="{30CF1A82-8302-4CCD-9A85-7C18F99A0C8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1955675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85800" y="914400"/>
            <a:ext cx="777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5632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5632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cs typeface="+mn-cs"/>
              </a:defRPr>
            </a:lvl1pPr>
          </a:lstStyle>
          <a:p>
            <a:pPr fontAlgn="base">
              <a:spcBef>
                <a:spcPct val="0"/>
              </a:spcBef>
              <a:spcAft>
                <a:spcPct val="0"/>
              </a:spcAft>
              <a:defRPr/>
            </a:pPr>
            <a:fld id="{DB47D17E-EB25-4207-9DCC-E8D4DFAEDE27}" type="slidenum">
              <a:rPr lang="en-US"/>
              <a:pPr fontAlgn="base">
                <a:spcBef>
                  <a:spcPct val="0"/>
                </a:spcBef>
                <a:spcAft>
                  <a:spcPct val="0"/>
                </a:spcAft>
                <a:defRPr/>
              </a:pPr>
              <a:t>‹#›</a:t>
            </a:fld>
            <a:endParaRPr lang="en-US"/>
          </a:p>
        </p:txBody>
      </p:sp>
      <p:sp>
        <p:nvSpPr>
          <p:cNvPr id="4103" name="Line 7"/>
          <p:cNvSpPr>
            <a:spLocks noChangeShapeType="1"/>
          </p:cNvSpPr>
          <p:nvPr/>
        </p:nvSpPr>
        <p:spPr bwMode="auto">
          <a:xfrm>
            <a:off x="685800" y="838200"/>
            <a:ext cx="777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Tree>
    <p:extLst>
      <p:ext uri="{BB962C8B-B14F-4D97-AF65-F5344CB8AC3E}">
        <p14:creationId xmlns:p14="http://schemas.microsoft.com/office/powerpoint/2010/main" val="62836033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cs typeface="Arial" charset="0"/>
        </a:defRPr>
      </a:lvl2pPr>
      <a:lvl3pPr algn="l" rtl="0" eaLnBrk="0" fontAlgn="base" hangingPunct="0">
        <a:spcBef>
          <a:spcPct val="0"/>
        </a:spcBef>
        <a:spcAft>
          <a:spcPct val="0"/>
        </a:spcAft>
        <a:defRPr sz="3400">
          <a:solidFill>
            <a:schemeClr val="tx2"/>
          </a:solidFill>
          <a:latin typeface="Arial" charset="0"/>
          <a:cs typeface="Arial" charset="0"/>
        </a:defRPr>
      </a:lvl3pPr>
      <a:lvl4pPr algn="l" rtl="0" eaLnBrk="0" fontAlgn="base" hangingPunct="0">
        <a:spcBef>
          <a:spcPct val="0"/>
        </a:spcBef>
        <a:spcAft>
          <a:spcPct val="0"/>
        </a:spcAft>
        <a:defRPr sz="3400">
          <a:solidFill>
            <a:schemeClr val="tx2"/>
          </a:solidFill>
          <a:latin typeface="Arial" charset="0"/>
          <a:cs typeface="Arial" charset="0"/>
        </a:defRPr>
      </a:lvl4pPr>
      <a:lvl5pPr algn="l" rtl="0" eaLnBrk="0" fontAlgn="base" hangingPunct="0">
        <a:spcBef>
          <a:spcPct val="0"/>
        </a:spcBef>
        <a:spcAft>
          <a:spcPct val="0"/>
        </a:spcAft>
        <a:defRPr sz="3400">
          <a:solidFill>
            <a:schemeClr val="tx2"/>
          </a:solidFill>
          <a:latin typeface="Arial" charset="0"/>
          <a:cs typeface="Arial" charset="0"/>
        </a:defRPr>
      </a:lvl5pPr>
      <a:lvl6pPr marL="457200" algn="l" rtl="0" fontAlgn="base">
        <a:spcBef>
          <a:spcPct val="0"/>
        </a:spcBef>
        <a:spcAft>
          <a:spcPct val="0"/>
        </a:spcAft>
        <a:defRPr sz="3400">
          <a:solidFill>
            <a:schemeClr val="tx2"/>
          </a:solidFill>
          <a:latin typeface="Arial" charset="0"/>
          <a:cs typeface="Arial" charset="0"/>
        </a:defRPr>
      </a:lvl6pPr>
      <a:lvl7pPr marL="914400" algn="l" rtl="0" fontAlgn="base">
        <a:spcBef>
          <a:spcPct val="0"/>
        </a:spcBef>
        <a:spcAft>
          <a:spcPct val="0"/>
        </a:spcAft>
        <a:defRPr sz="3400">
          <a:solidFill>
            <a:schemeClr val="tx2"/>
          </a:solidFill>
          <a:latin typeface="Arial" charset="0"/>
          <a:cs typeface="Arial" charset="0"/>
        </a:defRPr>
      </a:lvl7pPr>
      <a:lvl8pPr marL="1371600" algn="l" rtl="0" fontAlgn="base">
        <a:spcBef>
          <a:spcPct val="0"/>
        </a:spcBef>
        <a:spcAft>
          <a:spcPct val="0"/>
        </a:spcAft>
        <a:defRPr sz="3400">
          <a:solidFill>
            <a:schemeClr val="tx2"/>
          </a:solidFill>
          <a:latin typeface="Arial" charset="0"/>
          <a:cs typeface="Arial" charset="0"/>
        </a:defRPr>
      </a:lvl8pPr>
      <a:lvl9pPr marL="1828800" algn="l" rtl="0" fontAlgn="base">
        <a:spcBef>
          <a:spcPct val="0"/>
        </a:spcBef>
        <a:spcAft>
          <a:spcPct val="0"/>
        </a:spcAft>
        <a:defRPr sz="3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mn-cs"/>
              </a:defRPr>
            </a:lvl1pPr>
          </a:lstStyle>
          <a:p>
            <a:pPr fontAlgn="base">
              <a:spcBef>
                <a:spcPct val="0"/>
              </a:spcBef>
              <a:spcAft>
                <a:spcPct val="0"/>
              </a:spcAft>
              <a:defRPr/>
            </a:pPr>
            <a:fld id="{8AE2DD51-7901-485B-AB22-E14E09642BF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5156274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65113" y="501650"/>
            <a:ext cx="8613775" cy="5721350"/>
          </a:xfrm>
          <a:prstGeom prst="rect">
            <a:avLst/>
          </a:prstGeom>
          <a:solidFill>
            <a:srgbClr val="000066"/>
          </a:solidFill>
          <a:ln w="5080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ru-RU" sz="2400">
              <a:solidFill>
                <a:srgbClr val="FFFF00"/>
              </a:solidFill>
            </a:endParaRPr>
          </a:p>
        </p:txBody>
      </p:sp>
      <p:sp>
        <p:nvSpPr>
          <p:cNvPr id="8195" name="Rectangle 3"/>
          <p:cNvSpPr>
            <a:spLocks noGrp="1" noChangeArrowheads="1"/>
          </p:cNvSpPr>
          <p:nvPr>
            <p:ph type="title"/>
          </p:nvPr>
        </p:nvSpPr>
        <p:spPr bwMode="auto">
          <a:xfrm>
            <a:off x="411163" y="254000"/>
            <a:ext cx="8323262"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de-DE"/>
              <a:t>Klicken Sie, um das Titelformat zu bearbeiten</a:t>
            </a:r>
          </a:p>
        </p:txBody>
      </p:sp>
      <p:sp>
        <p:nvSpPr>
          <p:cNvPr id="8196" name="Rectangle 4"/>
          <p:cNvSpPr>
            <a:spLocks noGrp="1" noChangeArrowheads="1"/>
          </p:cNvSpPr>
          <p:nvPr>
            <p:ph type="body" idx="1"/>
          </p:nvPr>
        </p:nvSpPr>
        <p:spPr bwMode="auto">
          <a:xfrm>
            <a:off x="457200" y="1447800"/>
            <a:ext cx="8323263"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8197" name="Rectangle 5"/>
          <p:cNvSpPr>
            <a:spLocks noChangeArrowheads="1"/>
          </p:cNvSpPr>
          <p:nvPr/>
        </p:nvSpPr>
        <p:spPr bwMode="auto">
          <a:xfrm>
            <a:off x="6700838" y="6172200"/>
            <a:ext cx="24431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fontAlgn="base" hangingPunct="0">
              <a:spcBef>
                <a:spcPct val="0"/>
              </a:spcBef>
              <a:spcAft>
                <a:spcPct val="0"/>
              </a:spcAft>
            </a:pPr>
            <a:r>
              <a:rPr lang="de-DE" sz="1400" b="1">
                <a:solidFill>
                  <a:srgbClr val="FFFFFF"/>
                </a:solidFill>
              </a:rPr>
              <a:t>Vision Science &amp;</a:t>
            </a:r>
          </a:p>
          <a:p>
            <a:pPr algn="ctr" eaLnBrk="0" fontAlgn="base" hangingPunct="0">
              <a:spcBef>
                <a:spcPct val="0"/>
              </a:spcBef>
              <a:spcAft>
                <a:spcPct val="0"/>
              </a:spcAft>
            </a:pPr>
            <a:r>
              <a:rPr lang="de-DE" sz="1400" b="1">
                <a:solidFill>
                  <a:srgbClr val="FFFFFF"/>
                </a:solidFill>
              </a:rPr>
              <a:t>Computer Vision Groups</a:t>
            </a:r>
            <a:endParaRPr lang="de-DE" sz="1400">
              <a:solidFill>
                <a:srgbClr val="0000CC"/>
              </a:solidFill>
            </a:endParaRPr>
          </a:p>
        </p:txBody>
      </p:sp>
      <p:sp>
        <p:nvSpPr>
          <p:cNvPr id="8198" name="Text Box 6"/>
          <p:cNvSpPr txBox="1">
            <a:spLocks noChangeArrowheads="1"/>
          </p:cNvSpPr>
          <p:nvPr/>
        </p:nvSpPr>
        <p:spPr bwMode="auto">
          <a:xfrm>
            <a:off x="228600" y="6172200"/>
            <a:ext cx="14573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defRPr/>
            </a:pPr>
            <a:r>
              <a:rPr lang="de-DE" sz="1000">
                <a:solidFill>
                  <a:srgbClr val="FFFFFF"/>
                </a:solidFill>
                <a:latin typeface="Times New Roman" pitchFamily="18" charset="0"/>
              </a:rPr>
              <a:t>University of California</a:t>
            </a:r>
            <a:r>
              <a:rPr lang="de-DE" sz="1600" b="1">
                <a:solidFill>
                  <a:srgbClr val="FFFFFF"/>
                </a:solidFill>
                <a:latin typeface="Times New Roman" pitchFamily="18" charset="0"/>
              </a:rPr>
              <a:t> </a:t>
            </a:r>
            <a:br>
              <a:rPr lang="de-DE" sz="1000">
                <a:solidFill>
                  <a:srgbClr val="FFFFFF"/>
                </a:solidFill>
                <a:latin typeface="Times New Roman" pitchFamily="18" charset="0"/>
              </a:rPr>
            </a:br>
            <a:r>
              <a:rPr lang="de-DE" sz="1600" b="1">
                <a:solidFill>
                  <a:srgbClr val="FFFFFF"/>
                </a:solidFill>
                <a:latin typeface="Times New Roman" pitchFamily="18" charset="0"/>
              </a:rPr>
              <a:t>Berkeley</a:t>
            </a:r>
          </a:p>
        </p:txBody>
      </p:sp>
    </p:spTree>
    <p:extLst>
      <p:ext uri="{BB962C8B-B14F-4D97-AF65-F5344CB8AC3E}">
        <p14:creationId xmlns:p14="http://schemas.microsoft.com/office/powerpoint/2010/main" val="265157667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sz="3600" b="1">
          <a:solidFill>
            <a:srgbClr val="FFFF00"/>
          </a:solidFill>
          <a:latin typeface="+mj-lt"/>
          <a:ea typeface="+mj-ea"/>
          <a:cs typeface="+mj-cs"/>
        </a:defRPr>
      </a:lvl1pPr>
      <a:lvl2pPr algn="ctr" rtl="0" eaLnBrk="0" fontAlgn="base" hangingPunct="0">
        <a:spcBef>
          <a:spcPct val="0"/>
        </a:spcBef>
        <a:spcAft>
          <a:spcPct val="0"/>
        </a:spcAft>
        <a:defRPr sz="3600" b="1">
          <a:solidFill>
            <a:srgbClr val="FFFF00"/>
          </a:solidFill>
          <a:latin typeface="Times New Roman" pitchFamily="18" charset="0"/>
          <a:cs typeface="Arial" charset="0"/>
        </a:defRPr>
      </a:lvl2pPr>
      <a:lvl3pPr algn="ctr" rtl="0" eaLnBrk="0" fontAlgn="base" hangingPunct="0">
        <a:spcBef>
          <a:spcPct val="0"/>
        </a:spcBef>
        <a:spcAft>
          <a:spcPct val="0"/>
        </a:spcAft>
        <a:defRPr sz="3600" b="1">
          <a:solidFill>
            <a:srgbClr val="FFFF00"/>
          </a:solidFill>
          <a:latin typeface="Times New Roman" pitchFamily="18" charset="0"/>
          <a:cs typeface="Arial" charset="0"/>
        </a:defRPr>
      </a:lvl3pPr>
      <a:lvl4pPr algn="ctr" rtl="0" eaLnBrk="0" fontAlgn="base" hangingPunct="0">
        <a:spcBef>
          <a:spcPct val="0"/>
        </a:spcBef>
        <a:spcAft>
          <a:spcPct val="0"/>
        </a:spcAft>
        <a:defRPr sz="3600" b="1">
          <a:solidFill>
            <a:srgbClr val="FFFF00"/>
          </a:solidFill>
          <a:latin typeface="Times New Roman" pitchFamily="18" charset="0"/>
          <a:cs typeface="Arial" charset="0"/>
        </a:defRPr>
      </a:lvl4pPr>
      <a:lvl5pPr algn="ctr" rtl="0" eaLnBrk="0" fontAlgn="base" hangingPunct="0">
        <a:spcBef>
          <a:spcPct val="0"/>
        </a:spcBef>
        <a:spcAft>
          <a:spcPct val="0"/>
        </a:spcAft>
        <a:defRPr sz="3600" b="1">
          <a:solidFill>
            <a:srgbClr val="FFFF00"/>
          </a:solidFill>
          <a:latin typeface="Times New Roman" pitchFamily="18" charset="0"/>
          <a:cs typeface="Arial" charset="0"/>
        </a:defRPr>
      </a:lvl5pPr>
      <a:lvl6pPr marL="457200" algn="ctr" rtl="0" fontAlgn="base">
        <a:spcBef>
          <a:spcPct val="0"/>
        </a:spcBef>
        <a:spcAft>
          <a:spcPct val="0"/>
        </a:spcAft>
        <a:defRPr sz="3600" b="1">
          <a:solidFill>
            <a:srgbClr val="FFFF00"/>
          </a:solidFill>
          <a:latin typeface="Times New Roman" pitchFamily="18" charset="0"/>
          <a:cs typeface="Arial" charset="0"/>
        </a:defRPr>
      </a:lvl6pPr>
      <a:lvl7pPr marL="914400" algn="ctr" rtl="0" fontAlgn="base">
        <a:spcBef>
          <a:spcPct val="0"/>
        </a:spcBef>
        <a:spcAft>
          <a:spcPct val="0"/>
        </a:spcAft>
        <a:defRPr sz="3600" b="1">
          <a:solidFill>
            <a:srgbClr val="FFFF00"/>
          </a:solidFill>
          <a:latin typeface="Times New Roman" pitchFamily="18" charset="0"/>
          <a:cs typeface="Arial" charset="0"/>
        </a:defRPr>
      </a:lvl7pPr>
      <a:lvl8pPr marL="1371600" algn="ctr" rtl="0" fontAlgn="base">
        <a:spcBef>
          <a:spcPct val="0"/>
        </a:spcBef>
        <a:spcAft>
          <a:spcPct val="0"/>
        </a:spcAft>
        <a:defRPr sz="3600" b="1">
          <a:solidFill>
            <a:srgbClr val="FFFF00"/>
          </a:solidFill>
          <a:latin typeface="Times New Roman" pitchFamily="18" charset="0"/>
          <a:cs typeface="Arial" charset="0"/>
        </a:defRPr>
      </a:lvl8pPr>
      <a:lvl9pPr marL="1828800" algn="ctr" rtl="0" fontAlgn="base">
        <a:spcBef>
          <a:spcPct val="0"/>
        </a:spcBef>
        <a:spcAft>
          <a:spcPct val="0"/>
        </a:spcAft>
        <a:defRPr sz="3600" b="1">
          <a:solidFill>
            <a:srgbClr val="FFFF00"/>
          </a:solidFill>
          <a:latin typeface="Times New Roman" pitchFamily="18" charset="0"/>
          <a:cs typeface="Arial" charset="0"/>
        </a:defRPr>
      </a:lvl9pPr>
    </p:titleStyle>
    <p:bodyStyle>
      <a:lvl1pPr marL="342900" indent="-342900" algn="l" rtl="0" eaLnBrk="0" fontAlgn="base" hangingPunct="0">
        <a:spcBef>
          <a:spcPct val="5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685800" y="914400"/>
            <a:ext cx="777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pPr>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pPr>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pPr>
            <a:fld id="{5D107FEE-7145-47A9-822C-517BA741408C}" type="slidenum">
              <a:rPr lang="en-US" smtClean="0">
                <a:solidFill>
                  <a:srgbClr val="000000"/>
                </a:solidFill>
                <a:cs typeface="Arial" charset="0"/>
              </a:rPr>
              <a:pPr eaLnBrk="0" fontAlgn="base" hangingPunct="0">
                <a:spcBef>
                  <a:spcPct val="0"/>
                </a:spcBef>
                <a:spcAft>
                  <a:spcPct val="0"/>
                </a:spcAft>
              </a:pPr>
              <a:t>‹#›</a:t>
            </a:fld>
            <a:endParaRPr lang="en-US">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Tree>
    <p:extLst>
      <p:ext uri="{BB962C8B-B14F-4D97-AF65-F5344CB8AC3E}">
        <p14:creationId xmlns:p14="http://schemas.microsoft.com/office/powerpoint/2010/main" val="40211052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762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914400"/>
            <a:ext cx="777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smtClean="0">
                <a:latin typeface="Times New Roman" pitchFamily="18" charset="0"/>
                <a:cs typeface="+mn-cs"/>
              </a:defRPr>
            </a:lvl1pPr>
          </a:lstStyle>
          <a:p>
            <a:pPr fontAlgn="base">
              <a:spcBef>
                <a:spcPct val="0"/>
              </a:spcBef>
              <a:spcAft>
                <a:spcPct val="0"/>
              </a:spcAft>
              <a:defRPr/>
            </a:pPr>
            <a:endParaRPr lang="en-US">
              <a:solidFill>
                <a:srgbClr val="000000"/>
              </a:solidFill>
            </a:endParaRPr>
          </a:p>
        </p:txBody>
      </p:sp>
      <p:sp>
        <p:nvSpPr>
          <p:cNvPr id="5632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smtClean="0">
                <a:latin typeface="Times New Roman" pitchFamily="18" charset="0"/>
                <a:cs typeface="+mn-cs"/>
              </a:defRPr>
            </a:lvl1pPr>
          </a:lstStyle>
          <a:p>
            <a:pPr fontAlgn="base">
              <a:spcBef>
                <a:spcPct val="0"/>
              </a:spcBef>
              <a:spcAft>
                <a:spcPct val="0"/>
              </a:spcAft>
              <a:defRPr/>
            </a:pPr>
            <a:endParaRPr lang="en-US">
              <a:solidFill>
                <a:srgbClr val="000000"/>
              </a:solidFill>
            </a:endParaRPr>
          </a:p>
        </p:txBody>
      </p:sp>
      <p:sp>
        <p:nvSpPr>
          <p:cNvPr id="5632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smtClean="0">
                <a:latin typeface="Times New Roman" pitchFamily="18" charset="0"/>
                <a:cs typeface="+mn-cs"/>
              </a:defRPr>
            </a:lvl1pPr>
          </a:lstStyle>
          <a:p>
            <a:pPr fontAlgn="base">
              <a:spcBef>
                <a:spcPct val="0"/>
              </a:spcBef>
              <a:spcAft>
                <a:spcPct val="0"/>
              </a:spcAft>
              <a:defRPr/>
            </a:pPr>
            <a:fld id="{329FDE1C-B8AF-457C-BE21-A243C7D19304}"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55" name="Line 7"/>
          <p:cNvSpPr>
            <a:spLocks noChangeShapeType="1"/>
          </p:cNvSpPr>
          <p:nvPr/>
        </p:nvSpPr>
        <p:spPr bwMode="auto">
          <a:xfrm>
            <a:off x="685800" y="838200"/>
            <a:ext cx="777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99807532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cs typeface="Arial" charset="0"/>
        </a:defRPr>
      </a:lvl2pPr>
      <a:lvl3pPr algn="l" rtl="0" eaLnBrk="0" fontAlgn="base" hangingPunct="0">
        <a:spcBef>
          <a:spcPct val="0"/>
        </a:spcBef>
        <a:spcAft>
          <a:spcPct val="0"/>
        </a:spcAft>
        <a:defRPr sz="3400">
          <a:solidFill>
            <a:schemeClr val="tx2"/>
          </a:solidFill>
          <a:latin typeface="Arial" charset="0"/>
          <a:cs typeface="Arial" charset="0"/>
        </a:defRPr>
      </a:lvl3pPr>
      <a:lvl4pPr algn="l" rtl="0" eaLnBrk="0" fontAlgn="base" hangingPunct="0">
        <a:spcBef>
          <a:spcPct val="0"/>
        </a:spcBef>
        <a:spcAft>
          <a:spcPct val="0"/>
        </a:spcAft>
        <a:defRPr sz="3400">
          <a:solidFill>
            <a:schemeClr val="tx2"/>
          </a:solidFill>
          <a:latin typeface="Arial" charset="0"/>
          <a:cs typeface="Arial" charset="0"/>
        </a:defRPr>
      </a:lvl4pPr>
      <a:lvl5pPr algn="l" rtl="0" eaLnBrk="0" fontAlgn="base" hangingPunct="0">
        <a:spcBef>
          <a:spcPct val="0"/>
        </a:spcBef>
        <a:spcAft>
          <a:spcPct val="0"/>
        </a:spcAft>
        <a:defRPr sz="3400">
          <a:solidFill>
            <a:schemeClr val="tx2"/>
          </a:solidFill>
          <a:latin typeface="Arial" charset="0"/>
          <a:cs typeface="Arial" charset="0"/>
        </a:defRPr>
      </a:lvl5pPr>
      <a:lvl6pPr marL="457200" algn="l" rtl="0" fontAlgn="base">
        <a:spcBef>
          <a:spcPct val="0"/>
        </a:spcBef>
        <a:spcAft>
          <a:spcPct val="0"/>
        </a:spcAft>
        <a:defRPr sz="3400">
          <a:solidFill>
            <a:schemeClr val="tx2"/>
          </a:solidFill>
          <a:latin typeface="Arial" charset="0"/>
          <a:cs typeface="Arial" charset="0"/>
        </a:defRPr>
      </a:lvl6pPr>
      <a:lvl7pPr marL="914400" algn="l" rtl="0" fontAlgn="base">
        <a:spcBef>
          <a:spcPct val="0"/>
        </a:spcBef>
        <a:spcAft>
          <a:spcPct val="0"/>
        </a:spcAft>
        <a:defRPr sz="3400">
          <a:solidFill>
            <a:schemeClr val="tx2"/>
          </a:solidFill>
          <a:latin typeface="Arial" charset="0"/>
          <a:cs typeface="Arial" charset="0"/>
        </a:defRPr>
      </a:lvl7pPr>
      <a:lvl8pPr marL="1371600" algn="l" rtl="0" fontAlgn="base">
        <a:spcBef>
          <a:spcPct val="0"/>
        </a:spcBef>
        <a:spcAft>
          <a:spcPct val="0"/>
        </a:spcAft>
        <a:defRPr sz="3400">
          <a:solidFill>
            <a:schemeClr val="tx2"/>
          </a:solidFill>
          <a:latin typeface="Arial" charset="0"/>
          <a:cs typeface="Arial" charset="0"/>
        </a:defRPr>
      </a:lvl8pPr>
      <a:lvl9pPr marL="1828800" algn="l" rtl="0" fontAlgn="base">
        <a:spcBef>
          <a:spcPct val="0"/>
        </a:spcBef>
        <a:spcAft>
          <a:spcPct val="0"/>
        </a:spcAft>
        <a:defRPr sz="3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65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65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fontAlgn="base" hangingPunct="0">
              <a:spcBef>
                <a:spcPct val="0"/>
              </a:spcBef>
              <a:spcAft>
                <a:spcPct val="0"/>
              </a:spcAft>
            </a:pPr>
            <a:endParaRPr lang="en-US" altLang="en-US">
              <a:solidFill>
                <a:srgbClr val="000000"/>
              </a:solidFill>
            </a:endParaRPr>
          </a:p>
        </p:txBody>
      </p:sp>
      <p:sp>
        <p:nvSpPr>
          <p:cNvPr id="4065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fontAlgn="base" hangingPunct="0">
              <a:spcBef>
                <a:spcPct val="0"/>
              </a:spcBef>
              <a:spcAft>
                <a:spcPct val="0"/>
              </a:spcAft>
            </a:pPr>
            <a:endParaRPr lang="en-US" altLang="en-US">
              <a:solidFill>
                <a:srgbClr val="000000"/>
              </a:solidFill>
            </a:endParaRPr>
          </a:p>
        </p:txBody>
      </p:sp>
      <p:sp>
        <p:nvSpPr>
          <p:cNvPr id="4065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pPr>
            <a:fld id="{9AEE4A50-FC8C-4EAE-B814-D36A97E467C4}"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6846140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8" charset="0"/>
          <a:cs typeface="Arial" charset="0"/>
        </a:defRPr>
      </a:lvl2pPr>
      <a:lvl3pPr algn="ctr" rtl="0" fontAlgn="base">
        <a:spcBef>
          <a:spcPct val="0"/>
        </a:spcBef>
        <a:spcAft>
          <a:spcPct val="0"/>
        </a:spcAft>
        <a:defRPr sz="4400">
          <a:solidFill>
            <a:schemeClr val="tx2"/>
          </a:solidFill>
          <a:latin typeface="Times" pitchFamily="18" charset="0"/>
          <a:cs typeface="Arial" charset="0"/>
        </a:defRPr>
      </a:lvl3pPr>
      <a:lvl4pPr algn="ctr" rtl="0" fontAlgn="base">
        <a:spcBef>
          <a:spcPct val="0"/>
        </a:spcBef>
        <a:spcAft>
          <a:spcPct val="0"/>
        </a:spcAft>
        <a:defRPr sz="4400">
          <a:solidFill>
            <a:schemeClr val="tx2"/>
          </a:solidFill>
          <a:latin typeface="Times" pitchFamily="18" charset="0"/>
          <a:cs typeface="Arial" charset="0"/>
        </a:defRPr>
      </a:lvl4pPr>
      <a:lvl5pPr algn="ctr" rtl="0" fontAlgn="base">
        <a:spcBef>
          <a:spcPct val="0"/>
        </a:spcBef>
        <a:spcAft>
          <a:spcPct val="0"/>
        </a:spcAft>
        <a:defRPr sz="4400">
          <a:solidFill>
            <a:schemeClr val="tx2"/>
          </a:solidFill>
          <a:latin typeface="Times" pitchFamily="18" charset="0"/>
          <a:cs typeface="Arial" charset="0"/>
        </a:defRPr>
      </a:lvl5pPr>
      <a:lvl6pPr marL="457200" algn="ctr" rtl="0" fontAlgn="base">
        <a:spcBef>
          <a:spcPct val="0"/>
        </a:spcBef>
        <a:spcAft>
          <a:spcPct val="0"/>
        </a:spcAft>
        <a:defRPr sz="4400">
          <a:solidFill>
            <a:schemeClr val="tx2"/>
          </a:solidFill>
          <a:latin typeface="Times" pitchFamily="18" charset="0"/>
          <a:cs typeface="Arial" charset="0"/>
        </a:defRPr>
      </a:lvl6pPr>
      <a:lvl7pPr marL="914400" algn="ctr" rtl="0" fontAlgn="base">
        <a:spcBef>
          <a:spcPct val="0"/>
        </a:spcBef>
        <a:spcAft>
          <a:spcPct val="0"/>
        </a:spcAft>
        <a:defRPr sz="4400">
          <a:solidFill>
            <a:schemeClr val="tx2"/>
          </a:solidFill>
          <a:latin typeface="Times" pitchFamily="18" charset="0"/>
          <a:cs typeface="Arial" charset="0"/>
        </a:defRPr>
      </a:lvl7pPr>
      <a:lvl8pPr marL="1371600" algn="ctr" rtl="0" fontAlgn="base">
        <a:spcBef>
          <a:spcPct val="0"/>
        </a:spcBef>
        <a:spcAft>
          <a:spcPct val="0"/>
        </a:spcAft>
        <a:defRPr sz="4400">
          <a:solidFill>
            <a:schemeClr val="tx2"/>
          </a:solidFill>
          <a:latin typeface="Times" pitchFamily="18" charset="0"/>
          <a:cs typeface="Arial" charset="0"/>
        </a:defRPr>
      </a:lvl8pPr>
      <a:lvl9pPr marL="1828800" algn="ctr" rtl="0" fontAlgn="base">
        <a:spcBef>
          <a:spcPct val="0"/>
        </a:spcBef>
        <a:spcAft>
          <a:spcPct val="0"/>
        </a:spcAft>
        <a:defRPr sz="4400">
          <a:solidFill>
            <a:schemeClr val="tx2"/>
          </a:solidFill>
          <a:latin typeface="Times" pitchFamily="18"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8.xml"/></Relationships>
</file>

<file path=ppt/slides/_rels/slide10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8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6.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5.w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image" Target="../media/image25.wmf"/><Relationship Id="rId1" Type="http://schemas.openxmlformats.org/officeDocument/2006/relationships/slideLayout" Target="../slideLayouts/slideLayout90.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slides/_rels/slide2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90.xml"/><Relationship Id="rId4" Type="http://schemas.openxmlformats.org/officeDocument/2006/relationships/image" Target="../media/image33.wmf"/></Relationships>
</file>

<file path=ppt/slides/_rels/slide2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2.wmf"/><Relationship Id="rId1" Type="http://schemas.openxmlformats.org/officeDocument/2006/relationships/slideLayout" Target="../slideLayouts/slideLayout90.xml"/><Relationship Id="rId4" Type="http://schemas.openxmlformats.org/officeDocument/2006/relationships/image" Target="../media/image35.wmf"/></Relationships>
</file>

<file path=ppt/slides/_rels/slide2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2.wmf"/><Relationship Id="rId1" Type="http://schemas.openxmlformats.org/officeDocument/2006/relationships/slideLayout" Target="../slideLayouts/slideLayout90.xml"/><Relationship Id="rId4" Type="http://schemas.openxmlformats.org/officeDocument/2006/relationships/image" Target="../media/image37.wmf"/></Relationships>
</file>

<file path=ppt/slides/_rels/slide24.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2.wmf"/><Relationship Id="rId1" Type="http://schemas.openxmlformats.org/officeDocument/2006/relationships/slideLayout" Target="../slideLayouts/slideLayout90.xml"/><Relationship Id="rId4" Type="http://schemas.openxmlformats.org/officeDocument/2006/relationships/image" Target="../media/image39.wmf"/></Relationships>
</file>

<file path=ppt/slides/_rels/slide25.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2.wmf"/><Relationship Id="rId1" Type="http://schemas.openxmlformats.org/officeDocument/2006/relationships/slideLayout" Target="../slideLayouts/slideLayout90.xml"/><Relationship Id="rId4" Type="http://schemas.openxmlformats.org/officeDocument/2006/relationships/image" Target="../media/image40.wmf"/></Relationships>
</file>

<file path=ppt/slides/_rels/slide26.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32.wmf"/><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slideLayout" Target="../slideLayouts/slideLayout90.xml"/><Relationship Id="rId4" Type="http://schemas.openxmlformats.org/officeDocument/2006/relationships/image" Target="../media/image44.wmf"/></Relationships>
</file>

<file path=ppt/slides/_rels/slide2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slideLayout" Target="../slideLayouts/slideLayout90.xml"/><Relationship Id="rId4" Type="http://schemas.openxmlformats.org/officeDocument/2006/relationships/image" Target="../media/image47.wmf"/></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3" Type="http://schemas.openxmlformats.org/officeDocument/2006/relationships/image" Target="../media/image50.wmf"/><Relationship Id="rId7" Type="http://schemas.openxmlformats.org/officeDocument/2006/relationships/image" Target="../media/image54.wmf"/><Relationship Id="rId2" Type="http://schemas.openxmlformats.org/officeDocument/2006/relationships/image" Target="../media/image49.wmf"/><Relationship Id="rId1" Type="http://schemas.openxmlformats.org/officeDocument/2006/relationships/slideLayout" Target="../slideLayouts/slideLayout90.xml"/><Relationship Id="rId6" Type="http://schemas.openxmlformats.org/officeDocument/2006/relationships/image" Target="../media/image53.wmf"/><Relationship Id="rId5" Type="http://schemas.openxmlformats.org/officeDocument/2006/relationships/image" Target="../media/image52.wmf"/><Relationship Id="rId4" Type="http://schemas.openxmlformats.org/officeDocument/2006/relationships/image" Target="../media/image51.wmf"/></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1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61.wmf"/><Relationship Id="rId7" Type="http://schemas.openxmlformats.org/officeDocument/2006/relationships/image" Target="../media/image64.wmf"/><Relationship Id="rId2" Type="http://schemas.openxmlformats.org/officeDocument/2006/relationships/image" Target="../media/image28.wmf"/><Relationship Id="rId1" Type="http://schemas.openxmlformats.org/officeDocument/2006/relationships/slideLayout" Target="../slideLayouts/slideLayout90.xml"/><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30.wmf"/></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90.xml"/><Relationship Id="rId1" Type="http://schemas.openxmlformats.org/officeDocument/2006/relationships/video" Target="https://www.youtube.com/embed/IOHayh06LJ4" TargetMode="External"/><Relationship Id="rId4" Type="http://schemas.openxmlformats.org/officeDocument/2006/relationships/hyperlink" Target="https://www.youtube.com/watch?v=IOHayh06LJ4"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slideLayout" Target="../slideLayouts/slideLayout90.xml"/><Relationship Id="rId4" Type="http://schemas.openxmlformats.org/officeDocument/2006/relationships/image" Target="../media/image74.wmf"/></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6.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6.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6.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xml"/><Relationship Id="rId1" Type="http://schemas.openxmlformats.org/officeDocument/2006/relationships/slideLayout" Target="../slideLayouts/slideLayout124.xml"/></Relationships>
</file>

<file path=ppt/slides/_rels/slide48.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slideLayout" Target="../slideLayouts/slideLayout90.xml"/><Relationship Id="rId4" Type="http://schemas.openxmlformats.org/officeDocument/2006/relationships/image" Target="../media/image84.wmf"/></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6.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0.xml"/></Relationships>
</file>

<file path=ppt/slides/_rels/slide5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91.jpeg"/></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93.jpeg"/></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95.jpeg"/></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97.jpeg"/></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5.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03.jpeg"/></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05.jpeg"/></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07.jpeg"/></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111.jpeg"/></Relationships>
</file>

<file path=ppt/slides/_rels/slide6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113.jpeg"/></Relationships>
</file>

<file path=ppt/slides/_rels/slide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15.jpeg"/></Relationships>
</file>

<file path=ppt/slides/_rels/slide6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17.jpeg"/></Relationships>
</file>

<file path=ppt/slides/_rels/slide6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19.jpeg"/></Relationships>
</file>

<file path=ppt/slides/_rels/slide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121.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125.jpeg"/></Relationships>
</file>

<file path=ppt/slides/_rels/slide7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89.jpeg"/><Relationship Id="rId4" Type="http://schemas.openxmlformats.org/officeDocument/2006/relationships/image" Target="../media/image12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1.xml"/><Relationship Id="rId4" Type="http://schemas.openxmlformats.org/officeDocument/2006/relationships/image" Target="../media/image136.png"/></Relationships>
</file>

<file path=ppt/slides/_rels/slide7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7.xml"/><Relationship Id="rId1" Type="http://schemas.openxmlformats.org/officeDocument/2006/relationships/slideLayout" Target="../slideLayouts/slideLayout42.xml"/><Relationship Id="rId4" Type="http://schemas.openxmlformats.org/officeDocument/2006/relationships/image" Target="../media/image88.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8.xml"/></Relationships>
</file>

<file path=ppt/slides/_rels/slide80.x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8.xml"/><Relationship Id="rId1" Type="http://schemas.openxmlformats.org/officeDocument/2006/relationships/slideLayout" Target="../slideLayouts/slideLayout48.xml"/><Relationship Id="rId5" Type="http://schemas.openxmlformats.org/officeDocument/2006/relationships/image" Target="../media/image141.jpeg"/><Relationship Id="rId4" Type="http://schemas.openxmlformats.org/officeDocument/2006/relationships/image" Target="../media/image140.jpeg"/></Relationships>
</file>

<file path=ppt/slides/_rels/slide8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9.xml"/><Relationship Id="rId1" Type="http://schemas.openxmlformats.org/officeDocument/2006/relationships/slideLayout" Target="../slideLayouts/slideLayout38.xml"/><Relationship Id="rId5" Type="http://schemas.openxmlformats.org/officeDocument/2006/relationships/image" Target="../media/image144.jpeg"/><Relationship Id="rId4" Type="http://schemas.openxmlformats.org/officeDocument/2006/relationships/image" Target="../media/image143.jpeg"/></Relationships>
</file>

<file path=ppt/slides/_rels/slide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42.xml"/><Relationship Id="rId4" Type="http://schemas.openxmlformats.org/officeDocument/2006/relationships/image" Target="../media/image147.jpeg"/></Relationships>
</file>

<file path=ppt/slides/_rels/slide8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2.xml"/></Relationships>
</file>

<file path=ppt/slides/_rels/slide8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5.png"/><Relationship Id="rId1" Type="http://schemas.openxmlformats.org/officeDocument/2006/relationships/slideLayout" Target="../slideLayouts/slideLayout42.xml"/><Relationship Id="rId5" Type="http://schemas.openxmlformats.org/officeDocument/2006/relationships/image" Target="../media/image147.jpeg"/><Relationship Id="rId4" Type="http://schemas.openxmlformats.org/officeDocument/2006/relationships/image" Target="../media/image150.png"/></Relationships>
</file>

<file path=ppt/slides/_rels/slide8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8.xml"/></Relationships>
</file>

<file path=ppt/slides/_rels/slide9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43.xml"/></Relationships>
</file>

<file path=ppt/slides/_rels/slide91.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49.png"/><Relationship Id="rId7" Type="http://schemas.openxmlformats.org/officeDocument/2006/relationships/image" Target="../media/image156.jpeg"/><Relationship Id="rId12" Type="http://schemas.openxmlformats.org/officeDocument/2006/relationships/image" Target="../media/image161.png"/><Relationship Id="rId2" Type="http://schemas.openxmlformats.org/officeDocument/2006/relationships/image" Target="../media/image153.png"/><Relationship Id="rId1" Type="http://schemas.openxmlformats.org/officeDocument/2006/relationships/slideLayout" Target="../slideLayouts/slideLayout147.xml"/><Relationship Id="rId6" Type="http://schemas.openxmlformats.org/officeDocument/2006/relationships/image" Target="../media/image155.jpeg"/><Relationship Id="rId11" Type="http://schemas.openxmlformats.org/officeDocument/2006/relationships/image" Target="../media/image160.jpeg"/><Relationship Id="rId5" Type="http://schemas.openxmlformats.org/officeDocument/2006/relationships/image" Target="../media/image146.png"/><Relationship Id="rId10" Type="http://schemas.openxmlformats.org/officeDocument/2006/relationships/image" Target="../media/image159.jpeg"/><Relationship Id="rId4" Type="http://schemas.openxmlformats.org/officeDocument/2006/relationships/image" Target="../media/image154.png"/><Relationship Id="rId9" Type="http://schemas.openxmlformats.org/officeDocument/2006/relationships/image" Target="../media/image158.jpeg"/></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67.png"/><Relationship Id="rId18" Type="http://schemas.openxmlformats.org/officeDocument/2006/relationships/oleObject" Target="../embeddings/oleObject12.bin"/><Relationship Id="rId3" Type="http://schemas.openxmlformats.org/officeDocument/2006/relationships/image" Target="../media/image162.png"/><Relationship Id="rId21" Type="http://schemas.openxmlformats.org/officeDocument/2006/relationships/image" Target="../media/image171.png"/><Relationship Id="rId7" Type="http://schemas.openxmlformats.org/officeDocument/2006/relationships/image" Target="../media/image164.png"/><Relationship Id="rId12" Type="http://schemas.openxmlformats.org/officeDocument/2006/relationships/oleObject" Target="../embeddings/oleObject9.bin"/><Relationship Id="rId17" Type="http://schemas.openxmlformats.org/officeDocument/2006/relationships/image" Target="../media/image169.png"/><Relationship Id="rId2" Type="http://schemas.openxmlformats.org/officeDocument/2006/relationships/oleObject" Target="../embeddings/oleObject4.bin"/><Relationship Id="rId16" Type="http://schemas.openxmlformats.org/officeDocument/2006/relationships/oleObject" Target="../embeddings/oleObject11.bin"/><Relationship Id="rId20" Type="http://schemas.openxmlformats.org/officeDocument/2006/relationships/oleObject" Target="../embeddings/oleObject13.bin"/><Relationship Id="rId1" Type="http://schemas.openxmlformats.org/officeDocument/2006/relationships/slideLayout" Target="../slideLayouts/slideLayout54.xml"/><Relationship Id="rId6" Type="http://schemas.openxmlformats.org/officeDocument/2006/relationships/oleObject" Target="../embeddings/oleObject6.bin"/><Relationship Id="rId11" Type="http://schemas.openxmlformats.org/officeDocument/2006/relationships/image" Target="../media/image166.png"/><Relationship Id="rId5" Type="http://schemas.openxmlformats.org/officeDocument/2006/relationships/image" Target="../media/image163.png"/><Relationship Id="rId15" Type="http://schemas.openxmlformats.org/officeDocument/2006/relationships/image" Target="../media/image168.png"/><Relationship Id="rId10" Type="http://schemas.openxmlformats.org/officeDocument/2006/relationships/oleObject" Target="../embeddings/oleObject8.bin"/><Relationship Id="rId19" Type="http://schemas.openxmlformats.org/officeDocument/2006/relationships/image" Target="../media/image170.png"/><Relationship Id="rId4" Type="http://schemas.openxmlformats.org/officeDocument/2006/relationships/oleObject" Target="../embeddings/oleObject5.bin"/><Relationship Id="rId9" Type="http://schemas.openxmlformats.org/officeDocument/2006/relationships/image" Target="../media/image165.png"/><Relationship Id="rId14" Type="http://schemas.openxmlformats.org/officeDocument/2006/relationships/oleObject" Target="../embeddings/oleObject10.bin"/></Relationships>
</file>

<file path=ppt/slides/_rels/slide93.x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slideLayout" Target="../slideLayouts/slideLayout54.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image" Target="../media/image173.wmf"/><Relationship Id="rId1" Type="http://schemas.openxmlformats.org/officeDocument/2006/relationships/slideLayout" Target="../slideLayouts/slideLayout54.xml"/><Relationship Id="rId4" Type="http://schemas.openxmlformats.org/officeDocument/2006/relationships/image" Target="../media/image174.png"/></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image" Target="../media/image175.wmf"/><Relationship Id="rId1" Type="http://schemas.openxmlformats.org/officeDocument/2006/relationships/slideLayout" Target="../slideLayouts/slideLayout54.xml"/><Relationship Id="rId4" Type="http://schemas.openxmlformats.org/officeDocument/2006/relationships/image" Target="../media/image174.png"/></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image" Target="../media/image176.wmf"/><Relationship Id="rId1" Type="http://schemas.openxmlformats.org/officeDocument/2006/relationships/slideLayout" Target="../slideLayouts/slideLayout54.xml"/><Relationship Id="rId6" Type="http://schemas.openxmlformats.org/officeDocument/2006/relationships/image" Target="../media/image177.png"/><Relationship Id="rId5" Type="http://schemas.openxmlformats.org/officeDocument/2006/relationships/oleObject" Target="../embeddings/oleObject17.bin"/><Relationship Id="rId4" Type="http://schemas.openxmlformats.org/officeDocument/2006/relationships/image" Target="../media/image174.png"/></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image" Target="../media/image178.wmf"/><Relationship Id="rId1" Type="http://schemas.openxmlformats.org/officeDocument/2006/relationships/slideLayout" Target="../slideLayouts/slideLayout54.xml"/><Relationship Id="rId6" Type="http://schemas.openxmlformats.org/officeDocument/2006/relationships/image" Target="../media/image179.png"/><Relationship Id="rId5" Type="http://schemas.openxmlformats.org/officeDocument/2006/relationships/oleObject" Target="../embeddings/oleObject19.bin"/><Relationship Id="rId4" Type="http://schemas.openxmlformats.org/officeDocument/2006/relationships/image" Target="../media/image174.png"/></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image" Target="../media/image180.wmf"/><Relationship Id="rId1" Type="http://schemas.openxmlformats.org/officeDocument/2006/relationships/slideLayout" Target="../slideLayouts/slideLayout54.xml"/><Relationship Id="rId6" Type="http://schemas.openxmlformats.org/officeDocument/2006/relationships/image" Target="../media/image181.png"/><Relationship Id="rId5" Type="http://schemas.openxmlformats.org/officeDocument/2006/relationships/oleObject" Target="../embeddings/oleObject21.bin"/><Relationship Id="rId4" Type="http://schemas.openxmlformats.org/officeDocument/2006/relationships/image" Target="../media/image174.png"/></Relationships>
</file>

<file path=ppt/slides/_rels/slide99.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image" Target="../media/image182.wmf"/><Relationship Id="rId1" Type="http://schemas.openxmlformats.org/officeDocument/2006/relationships/slideLayout" Target="../slideLayouts/slideLayout54.xml"/><Relationship Id="rId6" Type="http://schemas.openxmlformats.org/officeDocument/2006/relationships/image" Target="../media/image177.png"/><Relationship Id="rId5" Type="http://schemas.openxmlformats.org/officeDocument/2006/relationships/oleObject" Target="../embeddings/oleObject23.bin"/><Relationship Id="rId10" Type="http://schemas.openxmlformats.org/officeDocument/2006/relationships/image" Target="../media/image181.png"/><Relationship Id="rId4" Type="http://schemas.openxmlformats.org/officeDocument/2006/relationships/image" Target="../media/image174.png"/><Relationship Id="rId9" Type="http://schemas.openxmlformats.org/officeDocument/2006/relationships/oleObject" Target="../embeddings/oleObject2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609600" y="76200"/>
            <a:ext cx="8001000" cy="838200"/>
          </a:xfrm>
        </p:spPr>
        <p:txBody>
          <a:bodyPr/>
          <a:lstStyle/>
          <a:p>
            <a:r>
              <a:rPr lang="en-US" dirty="0"/>
              <a:t>Texture: statistical models (histograms)</a:t>
            </a:r>
          </a:p>
        </p:txBody>
      </p:sp>
      <p:sp>
        <p:nvSpPr>
          <p:cNvPr id="443397" name="Text Box 5"/>
          <p:cNvSpPr txBox="1">
            <a:spLocks noChangeArrowheads="1"/>
          </p:cNvSpPr>
          <p:nvPr/>
        </p:nvSpPr>
        <p:spPr bwMode="auto">
          <a:xfrm>
            <a:off x="1327769" y="5745162"/>
            <a:ext cx="2835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200" dirty="0">
                <a:solidFill>
                  <a:srgbClr val="000000"/>
                </a:solidFill>
                <a:cs typeface="Arial" charset="0"/>
              </a:rPr>
              <a:t>Somewhere in Cinque Terre, May 2005</a:t>
            </a:r>
          </a:p>
        </p:txBody>
      </p:sp>
      <p:pic>
        <p:nvPicPr>
          <p:cNvPr id="4434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675" y="965200"/>
            <a:ext cx="6435725" cy="482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1879711" y="5959475"/>
            <a:ext cx="70928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pPr>
            <a:r>
              <a:rPr lang="en-US" altLang="en-US" dirty="0"/>
              <a:t>CS180: Intro to Computer Vision and Comp. Photo</a:t>
            </a:r>
          </a:p>
          <a:p>
            <a:pPr algn="r" eaLnBrk="1" hangingPunct="1">
              <a:spcBef>
                <a:spcPct val="0"/>
              </a:spcBef>
            </a:pPr>
            <a:r>
              <a:rPr lang="en-US" altLang="en-US" dirty="0"/>
              <a:t>Alexei Efros, UC Berkeley, Fall 2023</a:t>
            </a:r>
          </a:p>
        </p:txBody>
      </p:sp>
    </p:spTree>
    <p:extLst>
      <p:ext uri="{BB962C8B-B14F-4D97-AF65-F5344CB8AC3E}">
        <p14:creationId xmlns:p14="http://schemas.microsoft.com/office/powerpoint/2010/main" val="494073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a:t>Search Experiment  II</a:t>
            </a:r>
          </a:p>
        </p:txBody>
      </p:sp>
      <p:pic>
        <p:nvPicPr>
          <p:cNvPr id="12291" name="Picture 3" descr="texton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19200"/>
            <a:ext cx="52578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p:cNvSpPr txBox="1">
            <a:spLocks noChangeArrowheads="1"/>
          </p:cNvSpPr>
          <p:nvPr/>
        </p:nvSpPr>
        <p:spPr bwMode="auto">
          <a:xfrm>
            <a:off x="533400" y="5029200"/>
            <a:ext cx="83788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000">
                <a:solidFill>
                  <a:srgbClr val="000000"/>
                </a:solidFill>
                <a:latin typeface="Arial Narrow" pitchFamily="34" charset="0"/>
              </a:rPr>
              <a:t>In this example, the detection time is proportional to the number of background elements,</a:t>
            </a:r>
          </a:p>
          <a:p>
            <a:pPr eaLnBrk="1" fontAlgn="base" hangingPunct="1">
              <a:spcBef>
                <a:spcPct val="0"/>
              </a:spcBef>
              <a:spcAft>
                <a:spcPct val="0"/>
              </a:spcAft>
            </a:pPr>
            <a:r>
              <a:rPr lang="en-US" altLang="en-US" sz="2000">
                <a:solidFill>
                  <a:srgbClr val="000000"/>
                </a:solidFill>
                <a:latin typeface="Arial Narrow" pitchFamily="34" charset="0"/>
              </a:rPr>
              <a:t>And thus suggests that the subject is doing element-by-element scrutiny.</a:t>
            </a:r>
          </a:p>
        </p:txBody>
      </p:sp>
    </p:spTree>
    <p:extLst>
      <p:ext uri="{BB962C8B-B14F-4D97-AF65-F5344CB8AC3E}">
        <p14:creationId xmlns:p14="http://schemas.microsoft.com/office/powerpoint/2010/main" val="38015275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6"/>
          <p:cNvSpPr>
            <a:spLocks noGrp="1" noChangeArrowheads="1"/>
          </p:cNvSpPr>
          <p:nvPr>
            <p:ph type="body" sz="half" idx="1"/>
          </p:nvPr>
        </p:nvSpPr>
        <p:spPr>
          <a:xfrm>
            <a:off x="0" y="914400"/>
            <a:ext cx="4191000" cy="5943600"/>
          </a:xfrm>
        </p:spPr>
        <p:txBody>
          <a:bodyPr/>
          <a:lstStyle/>
          <a:p>
            <a:pPr marL="0" indent="0" eaLnBrk="1" hangingPunct="1"/>
            <a:endParaRPr lang="en-US" altLang="en-US" sz="1800" dirty="0"/>
          </a:p>
        </p:txBody>
      </p:sp>
      <p:sp>
        <p:nvSpPr>
          <p:cNvPr id="72708" name="Rectangle 7"/>
          <p:cNvSpPr>
            <a:spLocks noGrp="1" noChangeArrowheads="1"/>
          </p:cNvSpPr>
          <p:nvPr>
            <p:ph type="body" sz="half" idx="2"/>
          </p:nvPr>
        </p:nvSpPr>
        <p:spPr/>
        <p:txBody>
          <a:bodyPr/>
          <a:lstStyle/>
          <a:p>
            <a:pPr marL="0" indent="0" eaLnBrk="1" hangingPunct="1"/>
            <a:endParaRPr lang="ru-RU" altLang="en-US" sz="2400"/>
          </a:p>
        </p:txBody>
      </p:sp>
      <p:pic>
        <p:nvPicPr>
          <p:cNvPr id="7270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3792" y="838200"/>
            <a:ext cx="5440680" cy="674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Scene Recognition using Texture</a:t>
            </a:r>
          </a:p>
        </p:txBody>
      </p:sp>
    </p:spTree>
    <p:extLst>
      <p:ext uri="{BB962C8B-B14F-4D97-AF65-F5344CB8AC3E}">
        <p14:creationId xmlns:p14="http://schemas.microsoft.com/office/powerpoint/2010/main" val="38451209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Demo_WinnCriminisiMink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83"/>
            <a:ext cx="9144000" cy="6860083"/>
          </a:xfrm>
          <a:prstGeom prst="rect">
            <a:avLst/>
          </a:prstGeom>
        </p:spPr>
      </p:pic>
    </p:spTree>
    <p:extLst>
      <p:ext uri="{BB962C8B-B14F-4D97-AF65-F5344CB8AC3E}">
        <p14:creationId xmlns:p14="http://schemas.microsoft.com/office/powerpoint/2010/main" val="12305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altLang="en-US" dirty="0" err="1"/>
              <a:t>Preattentive</a:t>
            </a:r>
            <a:r>
              <a:rPr lang="en-US" altLang="en-US" dirty="0"/>
              <a:t> vs Attentive Vision (</a:t>
            </a:r>
            <a:r>
              <a:rPr lang="en-US" altLang="en-US" dirty="0" err="1"/>
              <a:t>Julesz</a:t>
            </a:r>
            <a:r>
              <a:rPr lang="en-US" altLang="en-US" dirty="0"/>
              <a:t>)</a:t>
            </a:r>
          </a:p>
        </p:txBody>
      </p:sp>
      <p:sp>
        <p:nvSpPr>
          <p:cNvPr id="102404" name="Text Box 4"/>
          <p:cNvSpPr txBox="1">
            <a:spLocks noChangeArrowheads="1"/>
          </p:cNvSpPr>
          <p:nvPr/>
        </p:nvSpPr>
        <p:spPr bwMode="auto">
          <a:xfrm>
            <a:off x="152400" y="1600200"/>
            <a:ext cx="86106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3200" dirty="0">
                <a:latin typeface="Arial Narrow" panose="020B0606020202030204" pitchFamily="34" charset="0"/>
              </a:rPr>
              <a:t>Human vision operates in two distinct modes:</a:t>
            </a:r>
          </a:p>
          <a:p>
            <a:pPr eaLnBrk="1" hangingPunct="1">
              <a:spcBef>
                <a:spcPct val="0"/>
              </a:spcBef>
            </a:pPr>
            <a:endParaRPr lang="en-US" altLang="en-US" sz="3200" dirty="0">
              <a:latin typeface="Arial Narrow" panose="020B0606020202030204" pitchFamily="34" charset="0"/>
            </a:endParaRPr>
          </a:p>
          <a:p>
            <a:pPr eaLnBrk="1" hangingPunct="1">
              <a:spcBef>
                <a:spcPct val="0"/>
              </a:spcBef>
            </a:pPr>
            <a:r>
              <a:rPr lang="en-US" altLang="en-US" sz="3200" b="1" dirty="0">
                <a:latin typeface="Arial Narrow" panose="020B0606020202030204" pitchFamily="34" charset="0"/>
              </a:rPr>
              <a:t>   1. </a:t>
            </a:r>
            <a:r>
              <a:rPr lang="en-US" altLang="en-US" sz="3200" b="1" dirty="0" err="1">
                <a:latin typeface="Arial Narrow" panose="020B0606020202030204" pitchFamily="34" charset="0"/>
              </a:rPr>
              <a:t>Preattentive</a:t>
            </a:r>
            <a:r>
              <a:rPr lang="en-US" altLang="en-US" sz="3200" b="1" dirty="0">
                <a:latin typeface="Arial Narrow" panose="020B0606020202030204" pitchFamily="34" charset="0"/>
              </a:rPr>
              <a:t> vision</a:t>
            </a:r>
          </a:p>
          <a:p>
            <a:pPr eaLnBrk="1" hangingPunct="1">
              <a:spcBef>
                <a:spcPct val="0"/>
              </a:spcBef>
            </a:pPr>
            <a:r>
              <a:rPr lang="en-US" altLang="en-US" sz="3200" dirty="0">
                <a:latin typeface="Arial Narrow" panose="020B0606020202030204" pitchFamily="34" charset="0"/>
              </a:rPr>
              <a:t>          </a:t>
            </a:r>
            <a:r>
              <a:rPr lang="en-US" altLang="en-US" dirty="0">
                <a:latin typeface="Arial Narrow" panose="020B0606020202030204" pitchFamily="34" charset="0"/>
              </a:rPr>
              <a:t>parallel,  instantaneous </a:t>
            </a:r>
            <a:r>
              <a:rPr lang="en-US" altLang="en-US" sz="2400" i="1" dirty="0">
                <a:latin typeface="Arial Narrow" panose="020B0606020202030204" pitchFamily="34" charset="0"/>
              </a:rPr>
              <a:t>(~100--200ms</a:t>
            </a:r>
            <a:r>
              <a:rPr lang="en-US" altLang="en-US" i="1" dirty="0">
                <a:latin typeface="Arial Narrow" panose="020B0606020202030204" pitchFamily="34" charset="0"/>
              </a:rPr>
              <a:t>),</a:t>
            </a:r>
            <a:r>
              <a:rPr lang="en-US" altLang="en-US" dirty="0">
                <a:latin typeface="Arial Narrow" panose="020B0606020202030204" pitchFamily="34" charset="0"/>
              </a:rPr>
              <a:t>  without scrutiny,</a:t>
            </a:r>
          </a:p>
          <a:p>
            <a:pPr eaLnBrk="1" hangingPunct="1">
              <a:spcBef>
                <a:spcPct val="0"/>
              </a:spcBef>
            </a:pPr>
            <a:r>
              <a:rPr lang="en-US" altLang="en-US" dirty="0">
                <a:latin typeface="Arial Narrow" panose="020B0606020202030204" pitchFamily="34" charset="0"/>
              </a:rPr>
              <a:t>            independent of the number of patterns, covering a large 	visual field.</a:t>
            </a:r>
            <a:endParaRPr lang="en-US" altLang="en-US" sz="3200" dirty="0">
              <a:latin typeface="Arial Narrow" panose="020B0606020202030204" pitchFamily="34" charset="0"/>
            </a:endParaRPr>
          </a:p>
          <a:p>
            <a:pPr eaLnBrk="1" hangingPunct="1">
              <a:spcBef>
                <a:spcPct val="0"/>
              </a:spcBef>
            </a:pPr>
            <a:r>
              <a:rPr lang="en-US" altLang="en-US" sz="3200" dirty="0">
                <a:latin typeface="Arial Narrow" panose="020B0606020202030204" pitchFamily="34" charset="0"/>
              </a:rPr>
              <a:t>           </a:t>
            </a:r>
          </a:p>
          <a:p>
            <a:pPr eaLnBrk="1" hangingPunct="1">
              <a:spcBef>
                <a:spcPct val="0"/>
              </a:spcBef>
            </a:pPr>
            <a:r>
              <a:rPr lang="en-US" altLang="en-US" sz="3200" b="1" dirty="0">
                <a:latin typeface="Arial Narrow" panose="020B0606020202030204" pitchFamily="34" charset="0"/>
              </a:rPr>
              <a:t>   2. Attentive vision</a:t>
            </a:r>
          </a:p>
          <a:p>
            <a:pPr eaLnBrk="1" hangingPunct="1">
              <a:spcBef>
                <a:spcPct val="0"/>
              </a:spcBef>
            </a:pPr>
            <a:r>
              <a:rPr lang="en-US" altLang="en-US" sz="3200" dirty="0">
                <a:latin typeface="Arial Narrow" panose="020B0606020202030204" pitchFamily="34" charset="0"/>
              </a:rPr>
              <a:t>         </a:t>
            </a:r>
            <a:r>
              <a:rPr lang="en-US" altLang="en-US" dirty="0">
                <a:latin typeface="Arial Narrow" panose="020B0606020202030204" pitchFamily="34" charset="0"/>
              </a:rPr>
              <a:t>serial search by focal attention in 50ms steps limited to 	small aperture.</a:t>
            </a:r>
          </a:p>
        </p:txBody>
      </p:sp>
    </p:spTree>
    <p:extLst>
      <p:ext uri="{BB962C8B-B14F-4D97-AF65-F5344CB8AC3E}">
        <p14:creationId xmlns:p14="http://schemas.microsoft.com/office/powerpoint/2010/main" val="3734051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228600" y="45720"/>
            <a:ext cx="9105900" cy="857250"/>
          </a:xfrm>
        </p:spPr>
        <p:txBody>
          <a:bodyPr>
            <a:normAutofit fontScale="90000"/>
          </a:bodyPr>
          <a:lstStyle/>
          <a:p>
            <a:r>
              <a:rPr lang="en-US" altLang="zh-CN" dirty="0"/>
              <a:t>Evidence for Pre-attentive Recognition (Thorpe)</a:t>
            </a:r>
          </a:p>
        </p:txBody>
      </p:sp>
      <p:sp>
        <p:nvSpPr>
          <p:cNvPr id="190467" name="Rectangle 3"/>
          <p:cNvSpPr>
            <a:spLocks noGrp="1" noChangeArrowheads="1"/>
          </p:cNvSpPr>
          <p:nvPr>
            <p:ph idx="1"/>
          </p:nvPr>
        </p:nvSpPr>
        <p:spPr>
          <a:xfrm>
            <a:off x="304800" y="990600"/>
            <a:ext cx="4895850" cy="3771900"/>
          </a:xfrm>
        </p:spPr>
        <p:txBody>
          <a:bodyPr/>
          <a:lstStyle/>
          <a:p>
            <a:pPr>
              <a:lnSpc>
                <a:spcPct val="90000"/>
              </a:lnSpc>
            </a:pPr>
            <a:r>
              <a:rPr lang="en-US" altLang="zh-CN" dirty="0"/>
              <a:t>On a task of judging </a:t>
            </a:r>
            <a:r>
              <a:rPr lang="en-US" altLang="zh-CN" b="1" u="sng" dirty="0"/>
              <a:t>animal vs no animal</a:t>
            </a:r>
            <a:r>
              <a:rPr lang="en-US" altLang="zh-CN" dirty="0"/>
              <a:t>, humans can make mostly correct saccades in 150 ms (Kirchner &amp; Thorpe, 2006)</a:t>
            </a:r>
          </a:p>
          <a:p>
            <a:pPr lvl="1">
              <a:lnSpc>
                <a:spcPct val="90000"/>
              </a:lnSpc>
              <a:buFontTx/>
              <a:buNone/>
            </a:pPr>
            <a:endParaRPr lang="en-US" altLang="zh-CN" dirty="0"/>
          </a:p>
          <a:p>
            <a:pPr lvl="1">
              <a:lnSpc>
                <a:spcPct val="90000"/>
              </a:lnSpc>
            </a:pPr>
            <a:r>
              <a:rPr lang="en-US" altLang="zh-CN" dirty="0"/>
              <a:t>Comparable to synaptic delay in the retina, </a:t>
            </a:r>
            <a:r>
              <a:rPr lang="en-US" altLang="zh-CN" dirty="0">
                <a:sym typeface="Wingdings" charset="2"/>
              </a:rPr>
              <a:t>LGN, V1, V2, V4, IT pathway. </a:t>
            </a:r>
          </a:p>
          <a:p>
            <a:pPr lvl="1">
              <a:lnSpc>
                <a:spcPct val="90000"/>
              </a:lnSpc>
            </a:pPr>
            <a:r>
              <a:rPr lang="en-US" altLang="zh-CN" dirty="0"/>
              <a:t>Doesn’t rule out feed back but shows </a:t>
            </a:r>
            <a:r>
              <a:rPr lang="en-US" altLang="zh-CN" dirty="0">
                <a:solidFill>
                  <a:schemeClr val="accent1"/>
                </a:solidFill>
              </a:rPr>
              <a:t>feed forward only is very powerful</a:t>
            </a:r>
          </a:p>
          <a:p>
            <a:pPr>
              <a:lnSpc>
                <a:spcPct val="90000"/>
              </a:lnSpc>
            </a:pPr>
            <a:r>
              <a:rPr lang="en-US" altLang="zh-CN" dirty="0"/>
              <a:t>Detection and categorization are practically simultaneous (Grill-</a:t>
            </a:r>
            <a:r>
              <a:rPr lang="en-US" altLang="zh-CN" dirty="0" err="1"/>
              <a:t>Spector</a:t>
            </a:r>
            <a:r>
              <a:rPr lang="en-US" altLang="zh-CN" dirty="0"/>
              <a:t> &amp; </a:t>
            </a:r>
            <a:r>
              <a:rPr lang="en-US" altLang="zh-CN" dirty="0" err="1"/>
              <a:t>Kanwisher</a:t>
            </a:r>
            <a:r>
              <a:rPr lang="en-US" altLang="zh-CN" dirty="0"/>
              <a:t>, 2005)</a:t>
            </a:r>
          </a:p>
          <a:p>
            <a:pPr lvl="1">
              <a:lnSpc>
                <a:spcPct val="90000"/>
              </a:lnSpc>
            </a:pPr>
            <a:endParaRPr lang="en-US" altLang="zh-CN" sz="1500" dirty="0"/>
          </a:p>
        </p:txBody>
      </p:sp>
      <p:pic>
        <p:nvPicPr>
          <p:cNvPr id="190468" name="Picture 4"/>
          <p:cNvPicPr>
            <a:picLocks noChangeAspect="1" noChangeArrowheads="1"/>
          </p:cNvPicPr>
          <p:nvPr/>
        </p:nvPicPr>
        <p:blipFill>
          <a:blip r:embed="rId3"/>
          <a:srcRect/>
          <a:stretch>
            <a:fillRect/>
          </a:stretch>
        </p:blipFill>
        <p:spPr bwMode="auto">
          <a:xfrm>
            <a:off x="5429250" y="1920478"/>
            <a:ext cx="3479618" cy="2537222"/>
          </a:xfrm>
          <a:prstGeom prst="rect">
            <a:avLst/>
          </a:prstGeom>
          <a:noFill/>
          <a:ln w="9525">
            <a:noFill/>
            <a:miter lim="800000"/>
            <a:headEnd/>
            <a:tailEnd/>
          </a:ln>
          <a:effectLst/>
        </p:spPr>
      </p:pic>
      <p:pic>
        <p:nvPicPr>
          <p:cNvPr id="190469" name="Picture 5"/>
          <p:cNvPicPr>
            <a:picLocks noChangeAspect="1" noChangeArrowheads="1"/>
          </p:cNvPicPr>
          <p:nvPr/>
        </p:nvPicPr>
        <p:blipFill>
          <a:blip r:embed="rId4"/>
          <a:srcRect/>
          <a:stretch>
            <a:fillRect/>
          </a:stretch>
        </p:blipFill>
        <p:spPr bwMode="auto">
          <a:xfrm>
            <a:off x="5981700" y="4556521"/>
            <a:ext cx="2343150" cy="1272779"/>
          </a:xfrm>
          <a:prstGeom prst="rect">
            <a:avLst/>
          </a:prstGeom>
          <a:noFill/>
          <a:ln w="9525">
            <a:noFill/>
            <a:miter lim="800000"/>
            <a:headEnd/>
            <a:tailEnd/>
          </a:ln>
          <a:effectLst/>
        </p:spPr>
      </p:pic>
    </p:spTree>
    <p:extLst>
      <p:ext uri="{BB962C8B-B14F-4D97-AF65-F5344CB8AC3E}">
        <p14:creationId xmlns:p14="http://schemas.microsoft.com/office/powerpoint/2010/main" val="1379677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altLang="en-US" dirty="0" err="1"/>
              <a:t>Julesz</a:t>
            </a:r>
            <a:r>
              <a:rPr lang="en-US" altLang="en-US" dirty="0"/>
              <a:t> Conjecture</a:t>
            </a:r>
          </a:p>
        </p:txBody>
      </p:sp>
      <p:sp>
        <p:nvSpPr>
          <p:cNvPr id="103427" name="Rectangle 3"/>
          <p:cNvSpPr>
            <a:spLocks noGrp="1" noChangeArrowheads="1"/>
          </p:cNvSpPr>
          <p:nvPr>
            <p:ph type="body" idx="1"/>
          </p:nvPr>
        </p:nvSpPr>
        <p:spPr>
          <a:xfrm>
            <a:off x="757237" y="1828800"/>
            <a:ext cx="7629525" cy="4133850"/>
          </a:xfrm>
        </p:spPr>
        <p:txBody>
          <a:bodyPr>
            <a:normAutofit fontScale="47500" lnSpcReduction="20000"/>
          </a:bodyPr>
          <a:lstStyle/>
          <a:p>
            <a:pPr marL="0" indent="0" eaLnBrk="1" hangingPunct="1"/>
            <a:r>
              <a:rPr lang="en-US" altLang="en-US" sz="8600" i="1" dirty="0"/>
              <a:t>Textures cannot be spontaneously discriminated if they have the </a:t>
            </a:r>
            <a:r>
              <a:rPr lang="en-US" altLang="en-US" sz="8600" b="1" i="1" dirty="0"/>
              <a:t>same first-order and second-order statistics</a:t>
            </a:r>
            <a:r>
              <a:rPr lang="en-US" altLang="en-US" sz="8600" i="1" dirty="0"/>
              <a:t> of texture features (</a:t>
            </a:r>
            <a:r>
              <a:rPr lang="en-US" altLang="en-US" sz="8600" i="1" dirty="0" err="1"/>
              <a:t>textons</a:t>
            </a:r>
            <a:r>
              <a:rPr lang="en-US" altLang="en-US" sz="8600" i="1" dirty="0"/>
              <a:t>) and differ only in their third-order or higher-order statistics.</a:t>
            </a:r>
            <a:r>
              <a:rPr lang="en-US" altLang="en-US" sz="8600" dirty="0"/>
              <a:t> </a:t>
            </a:r>
          </a:p>
          <a:p>
            <a:pPr marL="0" indent="0" eaLnBrk="1" hangingPunct="1"/>
            <a:r>
              <a:rPr lang="en-US" altLang="en-US" dirty="0"/>
              <a:t>			</a:t>
            </a:r>
          </a:p>
        </p:txBody>
      </p:sp>
    </p:spTree>
    <p:extLst>
      <p:ext uri="{BB962C8B-B14F-4D97-AF65-F5344CB8AC3E}">
        <p14:creationId xmlns:p14="http://schemas.microsoft.com/office/powerpoint/2010/main" val="2866019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a:t>1</a:t>
            </a:r>
            <a:r>
              <a:rPr lang="en-US" altLang="en-US" baseline="30000"/>
              <a:t>st</a:t>
            </a:r>
            <a:r>
              <a:rPr lang="en-US" altLang="en-US"/>
              <a:t> Order Statistics</a:t>
            </a:r>
          </a:p>
        </p:txBody>
      </p:sp>
      <p:pic>
        <p:nvPicPr>
          <p:cNvPr id="18435" name="Picture 3" descr="julesz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1524000"/>
            <a:ext cx="7861300"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428" name="Group 4"/>
          <p:cNvGrpSpPr>
            <a:grpSpLocks/>
          </p:cNvGrpSpPr>
          <p:nvPr/>
        </p:nvGrpSpPr>
        <p:grpSpPr bwMode="auto">
          <a:xfrm>
            <a:off x="1660525" y="1524000"/>
            <a:ext cx="5976938" cy="4572000"/>
            <a:chOff x="1046" y="960"/>
            <a:chExt cx="3765" cy="2880"/>
          </a:xfrm>
        </p:grpSpPr>
        <p:sp>
          <p:nvSpPr>
            <p:cNvPr id="18437" name="Text Box 5"/>
            <p:cNvSpPr txBox="1">
              <a:spLocks noChangeArrowheads="1"/>
            </p:cNvSpPr>
            <p:nvPr/>
          </p:nvSpPr>
          <p:spPr bwMode="auto">
            <a:xfrm>
              <a:off x="1046" y="3513"/>
              <a:ext cx="99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800">
                  <a:solidFill>
                    <a:srgbClr val="000000"/>
                  </a:solidFill>
                  <a:latin typeface="Trebuchet MS" pitchFamily="34" charset="0"/>
                </a:rPr>
                <a:t>5% white</a:t>
              </a:r>
            </a:p>
          </p:txBody>
        </p:sp>
        <p:sp>
          <p:nvSpPr>
            <p:cNvPr id="18438" name="Text Box 6"/>
            <p:cNvSpPr txBox="1">
              <a:spLocks noChangeArrowheads="1"/>
            </p:cNvSpPr>
            <p:nvPr/>
          </p:nvSpPr>
          <p:spPr bwMode="auto">
            <a:xfrm>
              <a:off x="3696" y="3513"/>
              <a:ext cx="11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800">
                  <a:solidFill>
                    <a:srgbClr val="000000"/>
                  </a:solidFill>
                  <a:latin typeface="Trebuchet MS" pitchFamily="34" charset="0"/>
                </a:rPr>
                <a:t>20% white</a:t>
              </a:r>
            </a:p>
          </p:txBody>
        </p:sp>
        <p:sp>
          <p:nvSpPr>
            <p:cNvPr id="18439" name="Line 7"/>
            <p:cNvSpPr>
              <a:spLocks noChangeShapeType="1"/>
            </p:cNvSpPr>
            <p:nvPr/>
          </p:nvSpPr>
          <p:spPr bwMode="auto">
            <a:xfrm>
              <a:off x="2832" y="960"/>
              <a:ext cx="0" cy="2544"/>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2330276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15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a:t>2</a:t>
            </a:r>
            <a:r>
              <a:rPr lang="en-US" altLang="en-US" baseline="30000"/>
              <a:t>nd</a:t>
            </a:r>
            <a:r>
              <a:rPr lang="en-US" altLang="en-US"/>
              <a:t> Order Statistics</a:t>
            </a:r>
          </a:p>
        </p:txBody>
      </p:sp>
      <p:pic>
        <p:nvPicPr>
          <p:cNvPr id="19459" name="Picture 3" descr="julesz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80772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452" name="Group 4"/>
          <p:cNvGrpSpPr>
            <a:grpSpLocks/>
          </p:cNvGrpSpPr>
          <p:nvPr/>
        </p:nvGrpSpPr>
        <p:grpSpPr bwMode="auto">
          <a:xfrm>
            <a:off x="3505200" y="1524000"/>
            <a:ext cx="1770063" cy="4572000"/>
            <a:chOff x="2208" y="960"/>
            <a:chExt cx="1115" cy="2880"/>
          </a:xfrm>
        </p:grpSpPr>
        <p:sp>
          <p:nvSpPr>
            <p:cNvPr id="19461" name="Text Box 5"/>
            <p:cNvSpPr txBox="1">
              <a:spLocks noChangeArrowheads="1"/>
            </p:cNvSpPr>
            <p:nvPr/>
          </p:nvSpPr>
          <p:spPr bwMode="auto">
            <a:xfrm>
              <a:off x="2208" y="3513"/>
              <a:ext cx="111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ltLang="en-US" sz="2800">
                  <a:solidFill>
                    <a:srgbClr val="000000"/>
                  </a:solidFill>
                  <a:latin typeface="Trebuchet MS" pitchFamily="34" charset="0"/>
                </a:rPr>
                <a:t>10% white</a:t>
              </a:r>
            </a:p>
          </p:txBody>
        </p:sp>
        <p:sp>
          <p:nvSpPr>
            <p:cNvPr id="19462" name="Line 6"/>
            <p:cNvSpPr>
              <a:spLocks noChangeShapeType="1"/>
            </p:cNvSpPr>
            <p:nvPr/>
          </p:nvSpPr>
          <p:spPr bwMode="auto">
            <a:xfrm>
              <a:off x="2832" y="960"/>
              <a:ext cx="0" cy="2544"/>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3358652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16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724" y="-13330"/>
            <a:ext cx="8153400" cy="994172"/>
          </a:xfrm>
        </p:spPr>
        <p:txBody>
          <a:bodyPr>
            <a:normAutofit/>
          </a:bodyPr>
          <a:lstStyle/>
          <a:p>
            <a:r>
              <a:rPr lang="en-US" sz="4050" dirty="0"/>
              <a:t>Big Question</a:t>
            </a:r>
          </a:p>
        </p:txBody>
      </p:sp>
      <p:sp>
        <p:nvSpPr>
          <p:cNvPr id="3" name="Content Placeholder 2"/>
          <p:cNvSpPr>
            <a:spLocks noGrp="1"/>
          </p:cNvSpPr>
          <p:nvPr>
            <p:ph idx="1"/>
          </p:nvPr>
        </p:nvSpPr>
        <p:spPr>
          <a:xfrm>
            <a:off x="834965" y="2286000"/>
            <a:ext cx="8039159" cy="3651647"/>
          </a:xfrm>
        </p:spPr>
        <p:txBody>
          <a:bodyPr>
            <a:normAutofit/>
          </a:bodyPr>
          <a:lstStyle/>
          <a:p>
            <a:endParaRPr lang="en-US" sz="2400" dirty="0"/>
          </a:p>
          <a:p>
            <a:pPr marL="0" indent="0"/>
            <a:r>
              <a:rPr lang="en-US" sz="4000" dirty="0"/>
              <a:t>What is the statistical unit (</a:t>
            </a:r>
            <a:r>
              <a:rPr lang="en-US" sz="4000" dirty="0" err="1"/>
              <a:t>texton</a:t>
            </a:r>
            <a:r>
              <a:rPr lang="en-US" sz="4000" dirty="0"/>
              <a:t>) of texture in real images?  </a:t>
            </a:r>
          </a:p>
          <a:p>
            <a:pPr marL="0" indent="0"/>
            <a:endParaRPr lang="en-US" sz="2400" dirty="0"/>
          </a:p>
          <a:p>
            <a:pPr marL="0" indent="0"/>
            <a:endParaRPr lang="en-US" sz="2400" dirty="0"/>
          </a:p>
        </p:txBody>
      </p:sp>
    </p:spTree>
    <p:extLst>
      <p:ext uri="{BB962C8B-B14F-4D97-AF65-F5344CB8AC3E}">
        <p14:creationId xmlns:p14="http://schemas.microsoft.com/office/powerpoint/2010/main" val="290854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descr="scan0003"/>
          <p:cNvPicPr>
            <a:picLocks noChangeAspect="1" noChangeArrowheads="1"/>
          </p:cNvPicPr>
          <p:nvPr/>
        </p:nvPicPr>
        <p:blipFill>
          <a:blip r:embed="rId3"/>
          <a:srcRect/>
          <a:stretch>
            <a:fillRect/>
          </a:stretch>
        </p:blipFill>
        <p:spPr bwMode="auto">
          <a:xfrm>
            <a:off x="533400" y="533400"/>
            <a:ext cx="7467600" cy="6172200"/>
          </a:xfrm>
          <a:prstGeom prst="rect">
            <a:avLst/>
          </a:prstGeom>
          <a:noFill/>
        </p:spPr>
      </p:pic>
    </p:spTree>
    <p:extLst>
      <p:ext uri="{BB962C8B-B14F-4D97-AF65-F5344CB8AC3E}">
        <p14:creationId xmlns:p14="http://schemas.microsoft.com/office/powerpoint/2010/main" val="3268387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scan0005"/>
          <p:cNvPicPr>
            <a:picLocks noChangeAspect="1" noChangeArrowheads="1"/>
          </p:cNvPicPr>
          <p:nvPr/>
        </p:nvPicPr>
        <p:blipFill>
          <a:blip r:embed="rId3"/>
          <a:srcRect/>
          <a:stretch>
            <a:fillRect/>
          </a:stretch>
        </p:blipFill>
        <p:spPr bwMode="auto">
          <a:xfrm>
            <a:off x="228600" y="685800"/>
            <a:ext cx="8458200" cy="5746750"/>
          </a:xfrm>
          <a:prstGeom prst="rect">
            <a:avLst/>
          </a:prstGeom>
          <a:noFill/>
        </p:spPr>
      </p:pic>
    </p:spTree>
    <p:extLst>
      <p:ext uri="{BB962C8B-B14F-4D97-AF65-F5344CB8AC3E}">
        <p14:creationId xmlns:p14="http://schemas.microsoft.com/office/powerpoint/2010/main" val="401928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2370" name="Group 2"/>
          <p:cNvGrpSpPr>
            <a:grpSpLocks/>
          </p:cNvGrpSpPr>
          <p:nvPr/>
        </p:nvGrpSpPr>
        <p:grpSpPr bwMode="auto">
          <a:xfrm>
            <a:off x="0" y="0"/>
            <a:ext cx="9144000" cy="6858000"/>
            <a:chOff x="0" y="0"/>
            <a:chExt cx="5760" cy="4320"/>
          </a:xfrm>
        </p:grpSpPr>
        <p:sp>
          <p:nvSpPr>
            <p:cNvPr id="442371"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42372" name="Group 4"/>
            <p:cNvGrpSpPr>
              <a:grpSpLocks/>
            </p:cNvGrpSpPr>
            <p:nvPr/>
          </p:nvGrpSpPr>
          <p:grpSpPr bwMode="auto">
            <a:xfrm>
              <a:off x="96" y="528"/>
              <a:ext cx="5472" cy="96"/>
              <a:chOff x="96" y="528"/>
              <a:chExt cx="5472" cy="96"/>
            </a:xfrm>
          </p:grpSpPr>
          <p:sp>
            <p:nvSpPr>
              <p:cNvPr id="442373"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2374"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2375"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42376" name="Group 8"/>
            <p:cNvGrpSpPr>
              <a:grpSpLocks/>
            </p:cNvGrpSpPr>
            <p:nvPr/>
          </p:nvGrpSpPr>
          <p:grpSpPr bwMode="auto">
            <a:xfrm>
              <a:off x="383" y="96"/>
              <a:ext cx="97" cy="4128"/>
              <a:chOff x="383" y="96"/>
              <a:chExt cx="96" cy="4224"/>
            </a:xfrm>
          </p:grpSpPr>
          <p:sp>
            <p:nvSpPr>
              <p:cNvPr id="442377"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2378"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2379"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pic>
        <p:nvPicPr>
          <p:cNvPr id="44238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990725"/>
            <a:ext cx="4572000"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2382" name="Text Box 14"/>
          <p:cNvSpPr txBox="1">
            <a:spLocks noChangeArrowheads="1"/>
          </p:cNvSpPr>
          <p:nvPr/>
        </p:nvSpPr>
        <p:spPr bwMode="auto">
          <a:xfrm>
            <a:off x="2203450" y="120650"/>
            <a:ext cx="490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Single Cell Recording</a:t>
            </a:r>
          </a:p>
        </p:txBody>
      </p:sp>
      <p:sp>
        <p:nvSpPr>
          <p:cNvPr id="442383" name="Rectangle 15"/>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1347249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a:t>What is Texture?</a:t>
            </a:r>
            <a:endParaRPr lang="en-US" altLang="en-US" sz="1900" i="1"/>
          </a:p>
        </p:txBody>
      </p:sp>
      <p:sp>
        <p:nvSpPr>
          <p:cNvPr id="9219" name="Rectangle 3"/>
          <p:cNvSpPr>
            <a:spLocks noGrp="1" noChangeArrowheads="1"/>
          </p:cNvSpPr>
          <p:nvPr>
            <p:ph type="body" idx="1"/>
          </p:nvPr>
        </p:nvSpPr>
        <p:spPr>
          <a:xfrm>
            <a:off x="609600" y="1295400"/>
            <a:ext cx="7772400" cy="1600200"/>
          </a:xfrm>
        </p:spPr>
        <p:txBody>
          <a:bodyPr/>
          <a:lstStyle/>
          <a:p>
            <a:pPr eaLnBrk="1" hangingPunct="1"/>
            <a:r>
              <a:rPr lang="en-US" altLang="en-US"/>
              <a:t>Texture depicts spatially repeating patterns</a:t>
            </a:r>
          </a:p>
          <a:p>
            <a:pPr eaLnBrk="1" hangingPunct="1"/>
            <a:r>
              <a:rPr lang="en-US" altLang="en-US"/>
              <a:t>Many natural phenomena are textures</a:t>
            </a:r>
          </a:p>
        </p:txBody>
      </p:sp>
      <p:graphicFrame>
        <p:nvGraphicFramePr>
          <p:cNvPr id="9220" name="Object 4"/>
          <p:cNvGraphicFramePr>
            <a:graphicFrameLocks noChangeAspect="1"/>
          </p:cNvGraphicFramePr>
          <p:nvPr/>
        </p:nvGraphicFramePr>
        <p:xfrm>
          <a:off x="762000" y="3505200"/>
          <a:ext cx="1828800" cy="1828800"/>
        </p:xfrm>
        <a:graphic>
          <a:graphicData uri="http://schemas.openxmlformats.org/presentationml/2006/ole">
            <mc:AlternateContent xmlns:mc="http://schemas.openxmlformats.org/markup-compatibility/2006">
              <mc:Choice xmlns:v="urn:schemas-microsoft-com:vml" Requires="v">
                <p:oleObj name="PhotoSuite Image" r:id="rId2" imgW="2438400" imgH="2438400" progId="PhotoSuite Image">
                  <p:embed/>
                </p:oleObj>
              </mc:Choice>
              <mc:Fallback>
                <p:oleObj name="PhotoSuite Image" r:id="rId2" imgW="2438400" imgH="2438400" progId="PhotoSuite Imag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oleObj>
              </mc:Fallback>
            </mc:AlternateContent>
          </a:graphicData>
        </a:graphic>
      </p:graphicFrame>
      <p:graphicFrame>
        <p:nvGraphicFramePr>
          <p:cNvPr id="9221" name="Object 5"/>
          <p:cNvGraphicFramePr>
            <a:graphicFrameLocks noChangeAspect="1"/>
          </p:cNvGraphicFramePr>
          <p:nvPr/>
        </p:nvGraphicFramePr>
        <p:xfrm>
          <a:off x="6096000" y="3533775"/>
          <a:ext cx="2000250" cy="1800225"/>
        </p:xfrm>
        <a:graphic>
          <a:graphicData uri="http://schemas.openxmlformats.org/presentationml/2006/ole">
            <mc:AlternateContent xmlns:mc="http://schemas.openxmlformats.org/markup-compatibility/2006">
              <mc:Choice xmlns:v="urn:schemas-microsoft-com:vml" Requires="v">
                <p:oleObj name="PhotoSuite Image" r:id="rId4" imgW="1619250" imgH="1457325" progId="PhotoSuite Image">
                  <p:embed/>
                </p:oleObj>
              </mc:Choice>
              <mc:Fallback>
                <p:oleObj name="PhotoSuite Image" r:id="rId4" imgW="1619250" imgH="1457325"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533775"/>
                        <a:ext cx="2000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2" name="Object 6"/>
          <p:cNvGraphicFramePr>
            <a:graphicFrameLocks noChangeAspect="1"/>
          </p:cNvGraphicFramePr>
          <p:nvPr/>
        </p:nvGraphicFramePr>
        <p:xfrm>
          <a:off x="3429000" y="3505200"/>
          <a:ext cx="1828800" cy="1828800"/>
        </p:xfrm>
        <a:graphic>
          <a:graphicData uri="http://schemas.openxmlformats.org/presentationml/2006/ole">
            <mc:AlternateContent xmlns:mc="http://schemas.openxmlformats.org/markup-compatibility/2006">
              <mc:Choice xmlns:v="urn:schemas-microsoft-com:vml" Requires="v">
                <p:oleObj name="PhotoSuite Image" r:id="rId6" imgW="1219200" imgH="1219200" progId="PhotoSuite Image">
                  <p:embed/>
                </p:oleObj>
              </mc:Choice>
              <mc:Fallback>
                <p:oleObj name="PhotoSuite Image" r:id="rId6" imgW="1219200" imgH="1219200" progId="PhotoSuite 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3" name="Text Box 7"/>
          <p:cNvSpPr txBox="1">
            <a:spLocks noChangeArrowheads="1"/>
          </p:cNvSpPr>
          <p:nvPr/>
        </p:nvSpPr>
        <p:spPr bwMode="auto">
          <a:xfrm>
            <a:off x="990600" y="5334000"/>
            <a:ext cx="1182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a:latin typeface="Times New Roman" pitchFamily="18" charset="0"/>
              </a:rPr>
              <a:t>radishes</a:t>
            </a:r>
          </a:p>
        </p:txBody>
      </p:sp>
      <p:sp>
        <p:nvSpPr>
          <p:cNvPr id="9224" name="Text Box 8"/>
          <p:cNvSpPr txBox="1">
            <a:spLocks noChangeArrowheads="1"/>
          </p:cNvSpPr>
          <p:nvPr/>
        </p:nvSpPr>
        <p:spPr bwMode="auto">
          <a:xfrm>
            <a:off x="3886200" y="5334000"/>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a:latin typeface="Times New Roman" pitchFamily="18" charset="0"/>
              </a:rPr>
              <a:t>rocks</a:t>
            </a:r>
          </a:p>
        </p:txBody>
      </p:sp>
      <p:sp>
        <p:nvSpPr>
          <p:cNvPr id="9225" name="Text Box 9"/>
          <p:cNvSpPr txBox="1">
            <a:spLocks noChangeArrowheads="1"/>
          </p:cNvSpPr>
          <p:nvPr/>
        </p:nvSpPr>
        <p:spPr bwMode="auto">
          <a:xfrm>
            <a:off x="6553200" y="5334000"/>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a:latin typeface="Times New Roman" pitchFamily="18" charset="0"/>
              </a:rPr>
              <a:t>yogurt</a:t>
            </a:r>
          </a:p>
        </p:txBody>
      </p:sp>
    </p:spTree>
    <p:extLst>
      <p:ext uri="{BB962C8B-B14F-4D97-AF65-F5344CB8AC3E}">
        <p14:creationId xmlns:p14="http://schemas.microsoft.com/office/powerpoint/2010/main" val="41837285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9298" name="Group 2"/>
          <p:cNvGrpSpPr>
            <a:grpSpLocks/>
          </p:cNvGrpSpPr>
          <p:nvPr/>
        </p:nvGrpSpPr>
        <p:grpSpPr bwMode="auto">
          <a:xfrm>
            <a:off x="0" y="0"/>
            <a:ext cx="9144000" cy="6858000"/>
            <a:chOff x="0" y="0"/>
            <a:chExt cx="5760" cy="4320"/>
          </a:xfrm>
        </p:grpSpPr>
        <p:sp>
          <p:nvSpPr>
            <p:cNvPr id="439299"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39300" name="Group 4"/>
            <p:cNvGrpSpPr>
              <a:grpSpLocks/>
            </p:cNvGrpSpPr>
            <p:nvPr/>
          </p:nvGrpSpPr>
          <p:grpSpPr bwMode="auto">
            <a:xfrm>
              <a:off x="96" y="528"/>
              <a:ext cx="5472" cy="96"/>
              <a:chOff x="96" y="528"/>
              <a:chExt cx="5472" cy="96"/>
            </a:xfrm>
          </p:grpSpPr>
          <p:sp>
            <p:nvSpPr>
              <p:cNvPr id="439301"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39302"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39303"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39304" name="Group 8"/>
            <p:cNvGrpSpPr>
              <a:grpSpLocks/>
            </p:cNvGrpSpPr>
            <p:nvPr/>
          </p:nvGrpSpPr>
          <p:grpSpPr bwMode="auto">
            <a:xfrm>
              <a:off x="383" y="96"/>
              <a:ext cx="97" cy="4128"/>
              <a:chOff x="383" y="96"/>
              <a:chExt cx="96" cy="4224"/>
            </a:xfrm>
          </p:grpSpPr>
          <p:sp>
            <p:nvSpPr>
              <p:cNvPr id="439305"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39306"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39307"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39308" name="Text Box 12"/>
          <p:cNvSpPr txBox="1">
            <a:spLocks noChangeArrowheads="1"/>
          </p:cNvSpPr>
          <p:nvPr/>
        </p:nvSpPr>
        <p:spPr bwMode="auto">
          <a:xfrm>
            <a:off x="2203450" y="120650"/>
            <a:ext cx="490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Single Cell Recording</a:t>
            </a:r>
          </a:p>
        </p:txBody>
      </p:sp>
      <p:sp>
        <p:nvSpPr>
          <p:cNvPr id="439309" name="Text Box 13"/>
          <p:cNvSpPr txBox="1">
            <a:spLocks noChangeArrowheads="1"/>
          </p:cNvSpPr>
          <p:nvPr/>
        </p:nvSpPr>
        <p:spPr bwMode="auto">
          <a:xfrm>
            <a:off x="6019800" y="1096963"/>
            <a:ext cx="2844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a:solidFill>
                  <a:srgbClr val="FFFF00"/>
                </a:solidFill>
                <a:latin typeface="Helvetica" pitchFamily="34" charset="0"/>
              </a:rPr>
              <a:t>Microelectrode</a:t>
            </a:r>
          </a:p>
        </p:txBody>
      </p:sp>
      <p:sp>
        <p:nvSpPr>
          <p:cNvPr id="439310" name="Text Box 14"/>
          <p:cNvSpPr txBox="1">
            <a:spLocks noChangeArrowheads="1"/>
          </p:cNvSpPr>
          <p:nvPr/>
        </p:nvSpPr>
        <p:spPr bwMode="auto">
          <a:xfrm>
            <a:off x="6678613" y="3276600"/>
            <a:ext cx="1627187" cy="576263"/>
          </a:xfrm>
          <a:prstGeom prst="rect">
            <a:avLst/>
          </a:prstGeom>
          <a:noFill/>
          <a:ln w="571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Amplifier</a:t>
            </a:r>
          </a:p>
        </p:txBody>
      </p:sp>
      <p:pic>
        <p:nvPicPr>
          <p:cNvPr id="439311"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1550" y="2224088"/>
            <a:ext cx="128270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9312"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7638" y="5372100"/>
            <a:ext cx="24638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9313" name="Group 17"/>
          <p:cNvGrpSpPr>
            <a:grpSpLocks/>
          </p:cNvGrpSpPr>
          <p:nvPr/>
        </p:nvGrpSpPr>
        <p:grpSpPr bwMode="auto">
          <a:xfrm>
            <a:off x="1981200" y="5283200"/>
            <a:ext cx="7086600" cy="1147763"/>
            <a:chOff x="1008" y="3328"/>
            <a:chExt cx="4464" cy="723"/>
          </a:xfrm>
        </p:grpSpPr>
        <p:pic>
          <p:nvPicPr>
            <p:cNvPr id="439314"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4" y="3328"/>
              <a:ext cx="1688" cy="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9315" name="Text Box 19"/>
            <p:cNvSpPr txBox="1">
              <a:spLocks noChangeArrowheads="1"/>
            </p:cNvSpPr>
            <p:nvPr/>
          </p:nvSpPr>
          <p:spPr bwMode="auto">
            <a:xfrm>
              <a:off x="1008" y="3379"/>
              <a:ext cx="2276"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Electrical response</a:t>
              </a:r>
            </a:p>
            <a:p>
              <a:pPr algn="ctr" eaLnBrk="0" fontAlgn="base" hangingPunct="0">
                <a:spcBef>
                  <a:spcPct val="0"/>
                </a:spcBef>
                <a:spcAft>
                  <a:spcPct val="0"/>
                </a:spcAft>
              </a:pPr>
              <a:r>
                <a:rPr lang="en-US" altLang="en-US" sz="3200">
                  <a:solidFill>
                    <a:srgbClr val="FFFF00"/>
                  </a:solidFill>
                  <a:latin typeface="Helvetica" pitchFamily="34" charset="0"/>
                </a:rPr>
                <a:t>(action potentials)</a:t>
              </a:r>
            </a:p>
          </p:txBody>
        </p:sp>
        <p:sp>
          <p:nvSpPr>
            <p:cNvPr id="439316" name="Text Box 20"/>
            <p:cNvSpPr txBox="1">
              <a:spLocks noChangeArrowheads="1"/>
            </p:cNvSpPr>
            <p:nvPr/>
          </p:nvSpPr>
          <p:spPr bwMode="auto">
            <a:xfrm>
              <a:off x="3436" y="3398"/>
              <a:ext cx="3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000">
                  <a:solidFill>
                    <a:srgbClr val="FFFF00"/>
                  </a:solidFill>
                  <a:latin typeface="Helvetica" pitchFamily="34" charset="0"/>
                </a:rPr>
                <a:t>mV</a:t>
              </a:r>
            </a:p>
          </p:txBody>
        </p:sp>
      </p:grpSp>
      <p:pic>
        <p:nvPicPr>
          <p:cNvPr id="439317"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676400"/>
            <a:ext cx="41402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9318" name="Picture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8300" y="2438400"/>
            <a:ext cx="647700"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9319" name="Group 23"/>
          <p:cNvGrpSpPr>
            <a:grpSpLocks/>
          </p:cNvGrpSpPr>
          <p:nvPr/>
        </p:nvGrpSpPr>
        <p:grpSpPr bwMode="auto">
          <a:xfrm>
            <a:off x="914400" y="2514600"/>
            <a:ext cx="1117600" cy="2984500"/>
            <a:chOff x="576" y="1584"/>
            <a:chExt cx="704" cy="1880"/>
          </a:xfrm>
        </p:grpSpPr>
        <p:pic>
          <p:nvPicPr>
            <p:cNvPr id="439320"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 y="1584"/>
              <a:ext cx="704" cy="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9321" name="Oval 25"/>
            <p:cNvSpPr>
              <a:spLocks noChangeArrowheads="1"/>
            </p:cNvSpPr>
            <p:nvPr/>
          </p:nvSpPr>
          <p:spPr bwMode="auto">
            <a:xfrm>
              <a:off x="864" y="249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sp>
        <p:nvSpPr>
          <p:cNvPr id="439322" name="Rectangle 26"/>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4219173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3394" name="Group 2"/>
          <p:cNvGrpSpPr>
            <a:grpSpLocks/>
          </p:cNvGrpSpPr>
          <p:nvPr/>
        </p:nvGrpSpPr>
        <p:grpSpPr bwMode="auto">
          <a:xfrm>
            <a:off x="0" y="0"/>
            <a:ext cx="9144000" cy="6858000"/>
            <a:chOff x="0" y="0"/>
            <a:chExt cx="5760" cy="4320"/>
          </a:xfrm>
        </p:grpSpPr>
        <p:sp>
          <p:nvSpPr>
            <p:cNvPr id="443395"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43396" name="Group 4"/>
            <p:cNvGrpSpPr>
              <a:grpSpLocks/>
            </p:cNvGrpSpPr>
            <p:nvPr/>
          </p:nvGrpSpPr>
          <p:grpSpPr bwMode="auto">
            <a:xfrm>
              <a:off x="96" y="528"/>
              <a:ext cx="5472" cy="96"/>
              <a:chOff x="96" y="528"/>
              <a:chExt cx="5472" cy="96"/>
            </a:xfrm>
          </p:grpSpPr>
          <p:sp>
            <p:nvSpPr>
              <p:cNvPr id="443397"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3398"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3399"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43400" name="Group 8"/>
            <p:cNvGrpSpPr>
              <a:grpSpLocks/>
            </p:cNvGrpSpPr>
            <p:nvPr/>
          </p:nvGrpSpPr>
          <p:grpSpPr bwMode="auto">
            <a:xfrm>
              <a:off x="383" y="96"/>
              <a:ext cx="97" cy="4128"/>
              <a:chOff x="383" y="96"/>
              <a:chExt cx="96" cy="4224"/>
            </a:xfrm>
          </p:grpSpPr>
          <p:sp>
            <p:nvSpPr>
              <p:cNvPr id="443401"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3402"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3403"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43404" name="Text Box 12"/>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43405" name="Text Box 13"/>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Receptive field structure in </a:t>
            </a:r>
            <a:r>
              <a:rPr lang="en-US" altLang="en-US" sz="3200" u="sng">
                <a:solidFill>
                  <a:srgbClr val="CC0099"/>
                </a:solidFill>
                <a:latin typeface="Helvetica" pitchFamily="34" charset="0"/>
              </a:rPr>
              <a:t>ganglion cells</a:t>
            </a:r>
            <a:r>
              <a:rPr lang="en-US" altLang="en-US" sz="3200">
                <a:solidFill>
                  <a:srgbClr val="FFFF00"/>
                </a:solidFill>
                <a:latin typeface="Helvetica" pitchFamily="34" charset="0"/>
              </a:rPr>
              <a:t>:</a:t>
            </a:r>
          </a:p>
          <a:p>
            <a:pPr algn="ctr" eaLnBrk="0" fontAlgn="base" hangingPunct="0">
              <a:spcBef>
                <a:spcPct val="0"/>
              </a:spcBef>
              <a:spcAft>
                <a:spcPct val="0"/>
              </a:spcAft>
            </a:pPr>
            <a:r>
              <a:rPr lang="en-US" altLang="en-US" sz="3200">
                <a:solidFill>
                  <a:srgbClr val="FFFFFF"/>
                </a:solidFill>
                <a:latin typeface="Helvetica" pitchFamily="34" charset="0"/>
              </a:rPr>
              <a:t>On-center Off-surround</a:t>
            </a:r>
            <a:r>
              <a:rPr lang="en-US" altLang="en-US" sz="3200">
                <a:solidFill>
                  <a:srgbClr val="FFFF00"/>
                </a:solidFill>
                <a:latin typeface="Helvetica" pitchFamily="34" charset="0"/>
              </a:rPr>
              <a:t> </a:t>
            </a:r>
          </a:p>
        </p:txBody>
      </p:sp>
      <p:grpSp>
        <p:nvGrpSpPr>
          <p:cNvPr id="443406" name="Group 14"/>
          <p:cNvGrpSpPr>
            <a:grpSpLocks/>
          </p:cNvGrpSpPr>
          <p:nvPr/>
        </p:nvGrpSpPr>
        <p:grpSpPr bwMode="auto">
          <a:xfrm>
            <a:off x="1371600" y="3200400"/>
            <a:ext cx="3581400" cy="3200400"/>
            <a:chOff x="864" y="2016"/>
            <a:chExt cx="2256" cy="2016"/>
          </a:xfrm>
        </p:grpSpPr>
        <p:grpSp>
          <p:nvGrpSpPr>
            <p:cNvPr id="443407" name="Group 15"/>
            <p:cNvGrpSpPr>
              <a:grpSpLocks/>
            </p:cNvGrpSpPr>
            <p:nvPr/>
          </p:nvGrpSpPr>
          <p:grpSpPr bwMode="auto">
            <a:xfrm>
              <a:off x="864" y="2016"/>
              <a:ext cx="2256" cy="1392"/>
              <a:chOff x="864" y="2016"/>
              <a:chExt cx="2256" cy="1392"/>
            </a:xfrm>
          </p:grpSpPr>
          <p:sp>
            <p:nvSpPr>
              <p:cNvPr id="443408" name="Rectangle 16"/>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a:solidFill>
                    <a:srgbClr val="FFFF00"/>
                  </a:solidFill>
                  <a:latin typeface="Helvetica" pitchFamily="34" charset="0"/>
                </a:endParaRPr>
              </a:p>
            </p:txBody>
          </p:sp>
          <p:pic>
            <p:nvPicPr>
              <p:cNvPr id="443409"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7" y="2229"/>
                <a:ext cx="1482"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43410" name="Text Box 18"/>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Stimulus condition</a:t>
              </a:r>
            </a:p>
          </p:txBody>
        </p:sp>
      </p:grpSp>
      <p:grpSp>
        <p:nvGrpSpPr>
          <p:cNvPr id="443411" name="Group 19"/>
          <p:cNvGrpSpPr>
            <a:grpSpLocks/>
          </p:cNvGrpSpPr>
          <p:nvPr/>
        </p:nvGrpSpPr>
        <p:grpSpPr bwMode="auto">
          <a:xfrm>
            <a:off x="5556250" y="3810000"/>
            <a:ext cx="3216275" cy="2578100"/>
            <a:chOff x="3500" y="2400"/>
            <a:chExt cx="2026" cy="1624"/>
          </a:xfrm>
        </p:grpSpPr>
        <p:sp>
          <p:nvSpPr>
            <p:cNvPr id="443412" name="Text Box 20"/>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Electrical response</a:t>
              </a:r>
            </a:p>
          </p:txBody>
        </p:sp>
        <p:pic>
          <p:nvPicPr>
            <p:cNvPr id="443413"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3414"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962400"/>
            <a:ext cx="150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3415" name="Rectangle 23"/>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514114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4418" name="Group 2"/>
          <p:cNvGrpSpPr>
            <a:grpSpLocks/>
          </p:cNvGrpSpPr>
          <p:nvPr/>
        </p:nvGrpSpPr>
        <p:grpSpPr bwMode="auto">
          <a:xfrm>
            <a:off x="0" y="0"/>
            <a:ext cx="9144000" cy="6858000"/>
            <a:chOff x="0" y="0"/>
            <a:chExt cx="5760" cy="4320"/>
          </a:xfrm>
        </p:grpSpPr>
        <p:sp>
          <p:nvSpPr>
            <p:cNvPr id="444419"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44420" name="Group 4"/>
            <p:cNvGrpSpPr>
              <a:grpSpLocks/>
            </p:cNvGrpSpPr>
            <p:nvPr/>
          </p:nvGrpSpPr>
          <p:grpSpPr bwMode="auto">
            <a:xfrm>
              <a:off x="96" y="528"/>
              <a:ext cx="5472" cy="96"/>
              <a:chOff x="96" y="528"/>
              <a:chExt cx="5472" cy="96"/>
            </a:xfrm>
          </p:grpSpPr>
          <p:sp>
            <p:nvSpPr>
              <p:cNvPr id="444421"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4422"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4423"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44424" name="Group 8"/>
            <p:cNvGrpSpPr>
              <a:grpSpLocks/>
            </p:cNvGrpSpPr>
            <p:nvPr/>
          </p:nvGrpSpPr>
          <p:grpSpPr bwMode="auto">
            <a:xfrm>
              <a:off x="383" y="96"/>
              <a:ext cx="97" cy="4128"/>
              <a:chOff x="383" y="96"/>
              <a:chExt cx="96" cy="4224"/>
            </a:xfrm>
          </p:grpSpPr>
          <p:sp>
            <p:nvSpPr>
              <p:cNvPr id="444425"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4426"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4427"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44428" name="Text Box 12"/>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Receptive field structure in </a:t>
            </a:r>
            <a:r>
              <a:rPr lang="en-US" altLang="en-US" sz="3200" u="sng">
                <a:solidFill>
                  <a:srgbClr val="CC0099"/>
                </a:solidFill>
                <a:latin typeface="Helvetica" pitchFamily="34" charset="0"/>
              </a:rPr>
              <a:t>ganglion cells</a:t>
            </a:r>
            <a:r>
              <a:rPr lang="en-US" altLang="en-US" sz="3200">
                <a:solidFill>
                  <a:srgbClr val="FFFF00"/>
                </a:solidFill>
                <a:latin typeface="Helvetica" pitchFamily="34" charset="0"/>
              </a:rPr>
              <a:t>:</a:t>
            </a:r>
          </a:p>
          <a:p>
            <a:pPr algn="ctr" eaLnBrk="0" fontAlgn="base" hangingPunct="0">
              <a:spcBef>
                <a:spcPct val="0"/>
              </a:spcBef>
              <a:spcAft>
                <a:spcPct val="0"/>
              </a:spcAft>
            </a:pPr>
            <a:r>
              <a:rPr lang="en-US" altLang="en-US" sz="3200">
                <a:solidFill>
                  <a:srgbClr val="FFFFFF"/>
                </a:solidFill>
                <a:latin typeface="Helvetica" pitchFamily="34" charset="0"/>
              </a:rPr>
              <a:t>On-center Off-surround</a:t>
            </a:r>
            <a:r>
              <a:rPr lang="en-US" altLang="en-US" sz="3200">
                <a:solidFill>
                  <a:srgbClr val="FFFF00"/>
                </a:solidFill>
                <a:latin typeface="Helvetica" pitchFamily="34" charset="0"/>
              </a:rPr>
              <a:t> </a:t>
            </a:r>
          </a:p>
        </p:txBody>
      </p:sp>
      <p:grpSp>
        <p:nvGrpSpPr>
          <p:cNvPr id="444429" name="Group 13"/>
          <p:cNvGrpSpPr>
            <a:grpSpLocks/>
          </p:cNvGrpSpPr>
          <p:nvPr/>
        </p:nvGrpSpPr>
        <p:grpSpPr bwMode="auto">
          <a:xfrm>
            <a:off x="1371600" y="3200400"/>
            <a:ext cx="7400925" cy="3200400"/>
            <a:chOff x="864" y="2016"/>
            <a:chExt cx="4662" cy="2016"/>
          </a:xfrm>
        </p:grpSpPr>
        <p:sp>
          <p:nvSpPr>
            <p:cNvPr id="444430" name="Rectangle 14"/>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a:solidFill>
                  <a:srgbClr val="FFFF00"/>
                </a:solidFill>
                <a:latin typeface="Helvetica" pitchFamily="34" charset="0"/>
              </a:endParaRPr>
            </a:p>
          </p:txBody>
        </p:sp>
        <p:sp>
          <p:nvSpPr>
            <p:cNvPr id="444431" name="Text Box 15"/>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Stimulus condition</a:t>
              </a:r>
            </a:p>
          </p:txBody>
        </p:sp>
        <p:grpSp>
          <p:nvGrpSpPr>
            <p:cNvPr id="444432" name="Group 16"/>
            <p:cNvGrpSpPr>
              <a:grpSpLocks/>
            </p:cNvGrpSpPr>
            <p:nvPr/>
          </p:nvGrpSpPr>
          <p:grpSpPr bwMode="auto">
            <a:xfrm>
              <a:off x="3500" y="2400"/>
              <a:ext cx="2026" cy="1624"/>
              <a:chOff x="3500" y="2400"/>
              <a:chExt cx="2026" cy="1624"/>
            </a:xfrm>
          </p:grpSpPr>
          <p:sp>
            <p:nvSpPr>
              <p:cNvPr id="444433" name="Text Box 17"/>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Electrical response</a:t>
                </a:r>
              </a:p>
            </p:txBody>
          </p:sp>
          <p:pic>
            <p:nvPicPr>
              <p:cNvPr id="444434"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44435"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9150" y="3536950"/>
            <a:ext cx="2365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4436"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3962400"/>
            <a:ext cx="171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4437" name="Text Box 21"/>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44438" name="Rectangle 22"/>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3827713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5442" name="Group 2"/>
          <p:cNvGrpSpPr>
            <a:grpSpLocks/>
          </p:cNvGrpSpPr>
          <p:nvPr/>
        </p:nvGrpSpPr>
        <p:grpSpPr bwMode="auto">
          <a:xfrm>
            <a:off x="0" y="0"/>
            <a:ext cx="9144000" cy="6858000"/>
            <a:chOff x="0" y="0"/>
            <a:chExt cx="5760" cy="4320"/>
          </a:xfrm>
        </p:grpSpPr>
        <p:sp>
          <p:nvSpPr>
            <p:cNvPr id="445443"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45444" name="Group 4"/>
            <p:cNvGrpSpPr>
              <a:grpSpLocks/>
            </p:cNvGrpSpPr>
            <p:nvPr/>
          </p:nvGrpSpPr>
          <p:grpSpPr bwMode="auto">
            <a:xfrm>
              <a:off x="96" y="528"/>
              <a:ext cx="5472" cy="96"/>
              <a:chOff x="96" y="528"/>
              <a:chExt cx="5472" cy="96"/>
            </a:xfrm>
          </p:grpSpPr>
          <p:sp>
            <p:nvSpPr>
              <p:cNvPr id="445445"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5446"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5447"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45448" name="Group 8"/>
            <p:cNvGrpSpPr>
              <a:grpSpLocks/>
            </p:cNvGrpSpPr>
            <p:nvPr/>
          </p:nvGrpSpPr>
          <p:grpSpPr bwMode="auto">
            <a:xfrm>
              <a:off x="383" y="96"/>
              <a:ext cx="97" cy="4128"/>
              <a:chOff x="383" y="96"/>
              <a:chExt cx="96" cy="4224"/>
            </a:xfrm>
          </p:grpSpPr>
          <p:sp>
            <p:nvSpPr>
              <p:cNvPr id="445449"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5450"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5451"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45452" name="Text Box 12"/>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Receptive field structure in </a:t>
            </a:r>
            <a:r>
              <a:rPr lang="en-US" altLang="en-US" sz="3200" u="sng">
                <a:solidFill>
                  <a:srgbClr val="CC0099"/>
                </a:solidFill>
                <a:latin typeface="Helvetica" pitchFamily="34" charset="0"/>
              </a:rPr>
              <a:t>ganglion cells</a:t>
            </a:r>
            <a:r>
              <a:rPr lang="en-US" altLang="en-US" sz="3200">
                <a:solidFill>
                  <a:srgbClr val="FFFF00"/>
                </a:solidFill>
                <a:latin typeface="Helvetica" pitchFamily="34" charset="0"/>
              </a:rPr>
              <a:t>:</a:t>
            </a:r>
          </a:p>
          <a:p>
            <a:pPr algn="ctr" eaLnBrk="0" fontAlgn="base" hangingPunct="0">
              <a:spcBef>
                <a:spcPct val="0"/>
              </a:spcBef>
              <a:spcAft>
                <a:spcPct val="0"/>
              </a:spcAft>
            </a:pPr>
            <a:r>
              <a:rPr lang="en-US" altLang="en-US" sz="3200">
                <a:solidFill>
                  <a:srgbClr val="FFFFFF"/>
                </a:solidFill>
                <a:latin typeface="Helvetica" pitchFamily="34" charset="0"/>
              </a:rPr>
              <a:t>On-center Off-surround</a:t>
            </a:r>
            <a:r>
              <a:rPr lang="en-US" altLang="en-US" sz="3200">
                <a:solidFill>
                  <a:srgbClr val="FFFF00"/>
                </a:solidFill>
                <a:latin typeface="Helvetica" pitchFamily="34" charset="0"/>
              </a:rPr>
              <a:t> </a:t>
            </a:r>
          </a:p>
        </p:txBody>
      </p:sp>
      <p:grpSp>
        <p:nvGrpSpPr>
          <p:cNvPr id="445453" name="Group 13"/>
          <p:cNvGrpSpPr>
            <a:grpSpLocks/>
          </p:cNvGrpSpPr>
          <p:nvPr/>
        </p:nvGrpSpPr>
        <p:grpSpPr bwMode="auto">
          <a:xfrm>
            <a:off x="1371600" y="3200400"/>
            <a:ext cx="7400925" cy="3200400"/>
            <a:chOff x="864" y="2016"/>
            <a:chExt cx="4662" cy="2016"/>
          </a:xfrm>
        </p:grpSpPr>
        <p:sp>
          <p:nvSpPr>
            <p:cNvPr id="445454" name="Rectangle 14"/>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a:solidFill>
                  <a:srgbClr val="FFFF00"/>
                </a:solidFill>
                <a:latin typeface="Helvetica" pitchFamily="34" charset="0"/>
              </a:endParaRPr>
            </a:p>
          </p:txBody>
        </p:sp>
        <p:sp>
          <p:nvSpPr>
            <p:cNvPr id="445455" name="Text Box 15"/>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Stimulus condition</a:t>
              </a:r>
            </a:p>
          </p:txBody>
        </p:sp>
        <p:grpSp>
          <p:nvGrpSpPr>
            <p:cNvPr id="445456" name="Group 16"/>
            <p:cNvGrpSpPr>
              <a:grpSpLocks/>
            </p:cNvGrpSpPr>
            <p:nvPr/>
          </p:nvGrpSpPr>
          <p:grpSpPr bwMode="auto">
            <a:xfrm>
              <a:off x="3500" y="2400"/>
              <a:ext cx="2026" cy="1624"/>
              <a:chOff x="3500" y="2400"/>
              <a:chExt cx="2026" cy="1624"/>
            </a:xfrm>
          </p:grpSpPr>
          <p:sp>
            <p:nvSpPr>
              <p:cNvPr id="445457" name="Text Box 17"/>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Electrical response</a:t>
                </a:r>
              </a:p>
            </p:txBody>
          </p:sp>
          <p:pic>
            <p:nvPicPr>
              <p:cNvPr id="445458"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45459"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0738" y="3540125"/>
            <a:ext cx="23526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5460"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3962400"/>
            <a:ext cx="150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5461" name="Text Box 21"/>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45462" name="Rectangle 22"/>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2764143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6466" name="Group 2"/>
          <p:cNvGrpSpPr>
            <a:grpSpLocks/>
          </p:cNvGrpSpPr>
          <p:nvPr/>
        </p:nvGrpSpPr>
        <p:grpSpPr bwMode="auto">
          <a:xfrm>
            <a:off x="0" y="0"/>
            <a:ext cx="9144000" cy="6858000"/>
            <a:chOff x="0" y="0"/>
            <a:chExt cx="5760" cy="4320"/>
          </a:xfrm>
        </p:grpSpPr>
        <p:sp>
          <p:nvSpPr>
            <p:cNvPr id="446467"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46468" name="Group 4"/>
            <p:cNvGrpSpPr>
              <a:grpSpLocks/>
            </p:cNvGrpSpPr>
            <p:nvPr/>
          </p:nvGrpSpPr>
          <p:grpSpPr bwMode="auto">
            <a:xfrm>
              <a:off x="96" y="528"/>
              <a:ext cx="5472" cy="96"/>
              <a:chOff x="96" y="528"/>
              <a:chExt cx="5472" cy="96"/>
            </a:xfrm>
          </p:grpSpPr>
          <p:sp>
            <p:nvSpPr>
              <p:cNvPr id="446469"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6470"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6471"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46472" name="Group 8"/>
            <p:cNvGrpSpPr>
              <a:grpSpLocks/>
            </p:cNvGrpSpPr>
            <p:nvPr/>
          </p:nvGrpSpPr>
          <p:grpSpPr bwMode="auto">
            <a:xfrm>
              <a:off x="383" y="96"/>
              <a:ext cx="97" cy="4128"/>
              <a:chOff x="383" y="96"/>
              <a:chExt cx="96" cy="4224"/>
            </a:xfrm>
          </p:grpSpPr>
          <p:sp>
            <p:nvSpPr>
              <p:cNvPr id="446473"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6474"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6475"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46476" name="Text Box 12"/>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Receptive field structure in </a:t>
            </a:r>
            <a:r>
              <a:rPr lang="en-US" altLang="en-US" sz="3200" u="sng">
                <a:solidFill>
                  <a:srgbClr val="CC0099"/>
                </a:solidFill>
                <a:latin typeface="Helvetica" pitchFamily="34" charset="0"/>
              </a:rPr>
              <a:t>ganglion cells</a:t>
            </a:r>
            <a:r>
              <a:rPr lang="en-US" altLang="en-US" sz="3200">
                <a:solidFill>
                  <a:srgbClr val="FFFF00"/>
                </a:solidFill>
                <a:latin typeface="Helvetica" pitchFamily="34" charset="0"/>
              </a:rPr>
              <a:t>:</a:t>
            </a:r>
          </a:p>
          <a:p>
            <a:pPr algn="ctr" eaLnBrk="0" fontAlgn="base" hangingPunct="0">
              <a:spcBef>
                <a:spcPct val="0"/>
              </a:spcBef>
              <a:spcAft>
                <a:spcPct val="0"/>
              </a:spcAft>
            </a:pPr>
            <a:r>
              <a:rPr lang="en-US" altLang="en-US" sz="3200">
                <a:solidFill>
                  <a:srgbClr val="FFFFFF"/>
                </a:solidFill>
                <a:latin typeface="Helvetica" pitchFamily="34" charset="0"/>
              </a:rPr>
              <a:t>On-center Off-surround</a:t>
            </a:r>
            <a:r>
              <a:rPr lang="en-US" altLang="en-US" sz="3200">
                <a:solidFill>
                  <a:srgbClr val="FFFF00"/>
                </a:solidFill>
                <a:latin typeface="Helvetica" pitchFamily="34" charset="0"/>
              </a:rPr>
              <a:t> </a:t>
            </a:r>
          </a:p>
        </p:txBody>
      </p:sp>
      <p:grpSp>
        <p:nvGrpSpPr>
          <p:cNvPr id="446477" name="Group 13"/>
          <p:cNvGrpSpPr>
            <a:grpSpLocks/>
          </p:cNvGrpSpPr>
          <p:nvPr/>
        </p:nvGrpSpPr>
        <p:grpSpPr bwMode="auto">
          <a:xfrm>
            <a:off x="1371600" y="3200400"/>
            <a:ext cx="7400925" cy="3200400"/>
            <a:chOff x="864" y="2016"/>
            <a:chExt cx="4662" cy="2016"/>
          </a:xfrm>
        </p:grpSpPr>
        <p:sp>
          <p:nvSpPr>
            <p:cNvPr id="446478" name="Rectangle 14"/>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a:solidFill>
                  <a:srgbClr val="FFFF00"/>
                </a:solidFill>
                <a:latin typeface="Helvetica" pitchFamily="34" charset="0"/>
              </a:endParaRPr>
            </a:p>
          </p:txBody>
        </p:sp>
        <p:sp>
          <p:nvSpPr>
            <p:cNvPr id="446479" name="Text Box 15"/>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Stimulus condition</a:t>
              </a:r>
            </a:p>
          </p:txBody>
        </p:sp>
        <p:grpSp>
          <p:nvGrpSpPr>
            <p:cNvPr id="446480" name="Group 16"/>
            <p:cNvGrpSpPr>
              <a:grpSpLocks/>
            </p:cNvGrpSpPr>
            <p:nvPr/>
          </p:nvGrpSpPr>
          <p:grpSpPr bwMode="auto">
            <a:xfrm>
              <a:off x="3500" y="2400"/>
              <a:ext cx="2026" cy="1624"/>
              <a:chOff x="3500" y="2400"/>
              <a:chExt cx="2026" cy="1624"/>
            </a:xfrm>
          </p:grpSpPr>
          <p:sp>
            <p:nvSpPr>
              <p:cNvPr id="446481" name="Text Box 17"/>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Electrical response</a:t>
                </a:r>
              </a:p>
            </p:txBody>
          </p:sp>
          <p:pic>
            <p:nvPicPr>
              <p:cNvPr id="446482"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46483"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0738" y="3538538"/>
            <a:ext cx="23780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6484"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962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6485" name="Text Box 21"/>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46486" name="Rectangle 22"/>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422834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7490" name="Group 2"/>
          <p:cNvGrpSpPr>
            <a:grpSpLocks/>
          </p:cNvGrpSpPr>
          <p:nvPr/>
        </p:nvGrpSpPr>
        <p:grpSpPr bwMode="auto">
          <a:xfrm>
            <a:off x="0" y="0"/>
            <a:ext cx="9144000" cy="6858000"/>
            <a:chOff x="0" y="0"/>
            <a:chExt cx="5760" cy="4320"/>
          </a:xfrm>
        </p:grpSpPr>
        <p:sp>
          <p:nvSpPr>
            <p:cNvPr id="447491"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47492" name="Group 4"/>
            <p:cNvGrpSpPr>
              <a:grpSpLocks/>
            </p:cNvGrpSpPr>
            <p:nvPr/>
          </p:nvGrpSpPr>
          <p:grpSpPr bwMode="auto">
            <a:xfrm>
              <a:off x="96" y="528"/>
              <a:ext cx="5472" cy="96"/>
              <a:chOff x="96" y="528"/>
              <a:chExt cx="5472" cy="96"/>
            </a:xfrm>
          </p:grpSpPr>
          <p:sp>
            <p:nvSpPr>
              <p:cNvPr id="447493"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7494"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7495"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47496" name="Group 8"/>
            <p:cNvGrpSpPr>
              <a:grpSpLocks/>
            </p:cNvGrpSpPr>
            <p:nvPr/>
          </p:nvGrpSpPr>
          <p:grpSpPr bwMode="auto">
            <a:xfrm>
              <a:off x="383" y="96"/>
              <a:ext cx="97" cy="4128"/>
              <a:chOff x="383" y="96"/>
              <a:chExt cx="96" cy="4224"/>
            </a:xfrm>
          </p:grpSpPr>
          <p:sp>
            <p:nvSpPr>
              <p:cNvPr id="447497"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7498"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7499"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47500" name="Text Box 12"/>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Receptive field structure in </a:t>
            </a:r>
            <a:r>
              <a:rPr lang="en-US" altLang="en-US" sz="3200" u="sng">
                <a:solidFill>
                  <a:srgbClr val="CC0099"/>
                </a:solidFill>
                <a:latin typeface="Helvetica" pitchFamily="34" charset="0"/>
              </a:rPr>
              <a:t>ganglion cells</a:t>
            </a:r>
            <a:r>
              <a:rPr lang="en-US" altLang="en-US" sz="3200">
                <a:solidFill>
                  <a:srgbClr val="FFFF00"/>
                </a:solidFill>
                <a:latin typeface="Helvetica" pitchFamily="34" charset="0"/>
              </a:rPr>
              <a:t>:</a:t>
            </a:r>
          </a:p>
          <a:p>
            <a:pPr algn="ctr" eaLnBrk="0" fontAlgn="base" hangingPunct="0">
              <a:spcBef>
                <a:spcPct val="0"/>
              </a:spcBef>
              <a:spcAft>
                <a:spcPct val="0"/>
              </a:spcAft>
            </a:pPr>
            <a:r>
              <a:rPr lang="en-US" altLang="en-US" sz="3200">
                <a:solidFill>
                  <a:srgbClr val="FFFFFF"/>
                </a:solidFill>
                <a:latin typeface="Helvetica" pitchFamily="34" charset="0"/>
              </a:rPr>
              <a:t>On-center Off-surround</a:t>
            </a:r>
            <a:r>
              <a:rPr lang="en-US" altLang="en-US" sz="3200">
                <a:solidFill>
                  <a:srgbClr val="FFFF00"/>
                </a:solidFill>
                <a:latin typeface="Helvetica" pitchFamily="34" charset="0"/>
              </a:rPr>
              <a:t> </a:t>
            </a:r>
          </a:p>
        </p:txBody>
      </p:sp>
      <p:grpSp>
        <p:nvGrpSpPr>
          <p:cNvPr id="447501" name="Group 13"/>
          <p:cNvGrpSpPr>
            <a:grpSpLocks/>
          </p:cNvGrpSpPr>
          <p:nvPr/>
        </p:nvGrpSpPr>
        <p:grpSpPr bwMode="auto">
          <a:xfrm>
            <a:off x="1371600" y="3200400"/>
            <a:ext cx="7400925" cy="3200400"/>
            <a:chOff x="864" y="2016"/>
            <a:chExt cx="4662" cy="2016"/>
          </a:xfrm>
        </p:grpSpPr>
        <p:sp>
          <p:nvSpPr>
            <p:cNvPr id="447502" name="Rectangle 14"/>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a:solidFill>
                  <a:srgbClr val="FFFF00"/>
                </a:solidFill>
                <a:latin typeface="Helvetica" pitchFamily="34" charset="0"/>
              </a:endParaRPr>
            </a:p>
          </p:txBody>
        </p:sp>
        <p:sp>
          <p:nvSpPr>
            <p:cNvPr id="447503" name="Text Box 15"/>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Stimulus condition</a:t>
              </a:r>
            </a:p>
          </p:txBody>
        </p:sp>
        <p:grpSp>
          <p:nvGrpSpPr>
            <p:cNvPr id="447504" name="Group 16"/>
            <p:cNvGrpSpPr>
              <a:grpSpLocks/>
            </p:cNvGrpSpPr>
            <p:nvPr/>
          </p:nvGrpSpPr>
          <p:grpSpPr bwMode="auto">
            <a:xfrm>
              <a:off x="3500" y="2400"/>
              <a:ext cx="2026" cy="1624"/>
              <a:chOff x="3500" y="2400"/>
              <a:chExt cx="2026" cy="1624"/>
            </a:xfrm>
          </p:grpSpPr>
          <p:sp>
            <p:nvSpPr>
              <p:cNvPr id="447505" name="Text Box 17"/>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Electrical response</a:t>
                </a:r>
              </a:p>
            </p:txBody>
          </p:sp>
          <p:pic>
            <p:nvPicPr>
              <p:cNvPr id="447506"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47507"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3962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7508"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8963" y="3267075"/>
            <a:ext cx="2606675"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7509" name="Text Box 21"/>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47510" name="Rectangle 22"/>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920103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8514" name="Group 2"/>
          <p:cNvGrpSpPr>
            <a:grpSpLocks/>
          </p:cNvGrpSpPr>
          <p:nvPr/>
        </p:nvGrpSpPr>
        <p:grpSpPr bwMode="auto">
          <a:xfrm>
            <a:off x="0" y="0"/>
            <a:ext cx="9144000" cy="6858000"/>
            <a:chOff x="0" y="0"/>
            <a:chExt cx="5760" cy="4320"/>
          </a:xfrm>
        </p:grpSpPr>
        <p:sp>
          <p:nvSpPr>
            <p:cNvPr id="448515"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48516" name="Group 4"/>
            <p:cNvGrpSpPr>
              <a:grpSpLocks/>
            </p:cNvGrpSpPr>
            <p:nvPr/>
          </p:nvGrpSpPr>
          <p:grpSpPr bwMode="auto">
            <a:xfrm>
              <a:off x="96" y="528"/>
              <a:ext cx="5472" cy="96"/>
              <a:chOff x="96" y="528"/>
              <a:chExt cx="5472" cy="96"/>
            </a:xfrm>
          </p:grpSpPr>
          <p:sp>
            <p:nvSpPr>
              <p:cNvPr id="448517"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8518"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8519"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48520" name="Group 8"/>
            <p:cNvGrpSpPr>
              <a:grpSpLocks/>
            </p:cNvGrpSpPr>
            <p:nvPr/>
          </p:nvGrpSpPr>
          <p:grpSpPr bwMode="auto">
            <a:xfrm>
              <a:off x="383" y="96"/>
              <a:ext cx="97" cy="4128"/>
              <a:chOff x="383" y="96"/>
              <a:chExt cx="96" cy="4224"/>
            </a:xfrm>
          </p:grpSpPr>
          <p:sp>
            <p:nvSpPr>
              <p:cNvPr id="448521"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8522"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8523"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48524" name="Text Box 12"/>
          <p:cNvSpPr txBox="1">
            <a:spLocks noChangeArrowheads="1"/>
          </p:cNvSpPr>
          <p:nvPr/>
        </p:nvSpPr>
        <p:spPr bwMode="auto">
          <a:xfrm>
            <a:off x="936625" y="1295400"/>
            <a:ext cx="76501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Receptive field structure in </a:t>
            </a:r>
            <a:r>
              <a:rPr lang="en-US" altLang="en-US" sz="3200" u="sng">
                <a:solidFill>
                  <a:srgbClr val="CC0099"/>
                </a:solidFill>
                <a:latin typeface="Helvetica" pitchFamily="34" charset="0"/>
              </a:rPr>
              <a:t>ganglion cells</a:t>
            </a:r>
            <a:r>
              <a:rPr lang="en-US" altLang="en-US" sz="3200">
                <a:solidFill>
                  <a:srgbClr val="FFFF00"/>
                </a:solidFill>
                <a:latin typeface="Helvetica" pitchFamily="34" charset="0"/>
              </a:rPr>
              <a:t>:</a:t>
            </a:r>
          </a:p>
          <a:p>
            <a:pPr algn="ctr" eaLnBrk="0" fontAlgn="base" hangingPunct="0">
              <a:spcBef>
                <a:spcPct val="0"/>
              </a:spcBef>
              <a:spcAft>
                <a:spcPct val="0"/>
              </a:spcAft>
            </a:pPr>
            <a:r>
              <a:rPr lang="en-US" altLang="en-US" sz="3200">
                <a:solidFill>
                  <a:srgbClr val="FFFFFF"/>
                </a:solidFill>
                <a:latin typeface="Helvetica" pitchFamily="34" charset="0"/>
              </a:rPr>
              <a:t>On-center Off-surround</a:t>
            </a:r>
            <a:r>
              <a:rPr lang="en-US" altLang="en-US" sz="3200">
                <a:solidFill>
                  <a:srgbClr val="FFFF00"/>
                </a:solidFill>
                <a:latin typeface="Helvetica" pitchFamily="34" charset="0"/>
              </a:rPr>
              <a:t> </a:t>
            </a:r>
          </a:p>
        </p:txBody>
      </p:sp>
      <p:grpSp>
        <p:nvGrpSpPr>
          <p:cNvPr id="448525" name="Group 13"/>
          <p:cNvGrpSpPr>
            <a:grpSpLocks/>
          </p:cNvGrpSpPr>
          <p:nvPr/>
        </p:nvGrpSpPr>
        <p:grpSpPr bwMode="auto">
          <a:xfrm>
            <a:off x="1371600" y="3200400"/>
            <a:ext cx="7400925" cy="3200400"/>
            <a:chOff x="864" y="2016"/>
            <a:chExt cx="4662" cy="2016"/>
          </a:xfrm>
        </p:grpSpPr>
        <p:sp>
          <p:nvSpPr>
            <p:cNvPr id="448526" name="Rectangle 14"/>
            <p:cNvSpPr>
              <a:spLocks noChangeArrowheads="1"/>
            </p:cNvSpPr>
            <p:nvPr/>
          </p:nvSpPr>
          <p:spPr bwMode="auto">
            <a:xfrm>
              <a:off x="864" y="2016"/>
              <a:ext cx="2256" cy="13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a:solidFill>
                  <a:srgbClr val="FFFF00"/>
                </a:solidFill>
                <a:latin typeface="Helvetica" pitchFamily="34" charset="0"/>
              </a:endParaRPr>
            </a:p>
          </p:txBody>
        </p:sp>
        <p:sp>
          <p:nvSpPr>
            <p:cNvPr id="448527" name="Text Box 15"/>
            <p:cNvSpPr txBox="1">
              <a:spLocks noChangeArrowheads="1"/>
            </p:cNvSpPr>
            <p:nvPr/>
          </p:nvSpPr>
          <p:spPr bwMode="auto">
            <a:xfrm>
              <a:off x="960" y="3705"/>
              <a:ext cx="19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Stimulus condition</a:t>
              </a:r>
            </a:p>
          </p:txBody>
        </p:sp>
        <p:grpSp>
          <p:nvGrpSpPr>
            <p:cNvPr id="448528" name="Group 16"/>
            <p:cNvGrpSpPr>
              <a:grpSpLocks/>
            </p:cNvGrpSpPr>
            <p:nvPr/>
          </p:nvGrpSpPr>
          <p:grpSpPr bwMode="auto">
            <a:xfrm>
              <a:off x="3500" y="2400"/>
              <a:ext cx="2026" cy="1624"/>
              <a:chOff x="3500" y="2400"/>
              <a:chExt cx="2026" cy="1624"/>
            </a:xfrm>
          </p:grpSpPr>
          <p:sp>
            <p:nvSpPr>
              <p:cNvPr id="448529" name="Text Box 17"/>
              <p:cNvSpPr txBox="1">
                <a:spLocks noChangeArrowheads="1"/>
              </p:cNvSpPr>
              <p:nvPr/>
            </p:nvSpPr>
            <p:spPr bwMode="auto">
              <a:xfrm>
                <a:off x="3514" y="3697"/>
                <a:ext cx="20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Electrical response</a:t>
                </a:r>
              </a:p>
            </p:txBody>
          </p:sp>
          <p:pic>
            <p:nvPicPr>
              <p:cNvPr id="448530"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 y="2400"/>
                <a:ext cx="1972"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48531"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4388" y="3516313"/>
            <a:ext cx="23780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8532" name="Line 20"/>
          <p:cNvSpPr>
            <a:spLocks noChangeShapeType="1"/>
          </p:cNvSpPr>
          <p:nvPr/>
        </p:nvSpPr>
        <p:spPr bwMode="auto">
          <a:xfrm flipV="1">
            <a:off x="7543800" y="3962400"/>
            <a:ext cx="0" cy="4572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8533" name="Text Box 21"/>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48534" name="Rectangle 22"/>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1883207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9538" name="Group 2"/>
          <p:cNvGrpSpPr>
            <a:grpSpLocks/>
          </p:cNvGrpSpPr>
          <p:nvPr/>
        </p:nvGrpSpPr>
        <p:grpSpPr bwMode="auto">
          <a:xfrm>
            <a:off x="0" y="0"/>
            <a:ext cx="9144000" cy="6858000"/>
            <a:chOff x="0" y="0"/>
            <a:chExt cx="5760" cy="4320"/>
          </a:xfrm>
        </p:grpSpPr>
        <p:sp>
          <p:nvSpPr>
            <p:cNvPr id="449539"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49540" name="Group 4"/>
            <p:cNvGrpSpPr>
              <a:grpSpLocks/>
            </p:cNvGrpSpPr>
            <p:nvPr/>
          </p:nvGrpSpPr>
          <p:grpSpPr bwMode="auto">
            <a:xfrm>
              <a:off x="96" y="528"/>
              <a:ext cx="5472" cy="96"/>
              <a:chOff x="96" y="528"/>
              <a:chExt cx="5472" cy="96"/>
            </a:xfrm>
          </p:grpSpPr>
          <p:sp>
            <p:nvSpPr>
              <p:cNvPr id="449541"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9542"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9543"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49544" name="Group 8"/>
            <p:cNvGrpSpPr>
              <a:grpSpLocks/>
            </p:cNvGrpSpPr>
            <p:nvPr/>
          </p:nvGrpSpPr>
          <p:grpSpPr bwMode="auto">
            <a:xfrm>
              <a:off x="383" y="96"/>
              <a:ext cx="97" cy="4128"/>
              <a:chOff x="383" y="96"/>
              <a:chExt cx="96" cy="4224"/>
            </a:xfrm>
          </p:grpSpPr>
          <p:sp>
            <p:nvSpPr>
              <p:cNvPr id="449545"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9546"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49547"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49548" name="Text Box 12"/>
          <p:cNvSpPr txBox="1">
            <a:spLocks noChangeArrowheads="1"/>
          </p:cNvSpPr>
          <p:nvPr/>
        </p:nvSpPr>
        <p:spPr bwMode="auto">
          <a:xfrm>
            <a:off x="1504950" y="1554163"/>
            <a:ext cx="6519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RF of On-center Off-surround cells </a:t>
            </a:r>
          </a:p>
        </p:txBody>
      </p:sp>
      <p:pic>
        <p:nvPicPr>
          <p:cNvPr id="449549"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8225" y="2959100"/>
            <a:ext cx="1981200"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955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0500" y="2957513"/>
            <a:ext cx="2806700"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9551"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2150" y="2955925"/>
            <a:ext cx="26860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9552" name="Text Box 16"/>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49553" name="Rectangle 17"/>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164301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62" name="Group 2"/>
          <p:cNvGrpSpPr>
            <a:grpSpLocks/>
          </p:cNvGrpSpPr>
          <p:nvPr/>
        </p:nvGrpSpPr>
        <p:grpSpPr bwMode="auto">
          <a:xfrm>
            <a:off x="0" y="0"/>
            <a:ext cx="9144000" cy="6858000"/>
            <a:chOff x="0" y="0"/>
            <a:chExt cx="5760" cy="4320"/>
          </a:xfrm>
        </p:grpSpPr>
        <p:sp>
          <p:nvSpPr>
            <p:cNvPr id="450563"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50564" name="Group 4"/>
            <p:cNvGrpSpPr>
              <a:grpSpLocks/>
            </p:cNvGrpSpPr>
            <p:nvPr/>
          </p:nvGrpSpPr>
          <p:grpSpPr bwMode="auto">
            <a:xfrm>
              <a:off x="96" y="528"/>
              <a:ext cx="5472" cy="96"/>
              <a:chOff x="96" y="528"/>
              <a:chExt cx="5472" cy="96"/>
            </a:xfrm>
          </p:grpSpPr>
          <p:sp>
            <p:nvSpPr>
              <p:cNvPr id="450565"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0566"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0567"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50568" name="Group 8"/>
            <p:cNvGrpSpPr>
              <a:grpSpLocks/>
            </p:cNvGrpSpPr>
            <p:nvPr/>
          </p:nvGrpSpPr>
          <p:grpSpPr bwMode="auto">
            <a:xfrm>
              <a:off x="383" y="96"/>
              <a:ext cx="97" cy="4128"/>
              <a:chOff x="383" y="96"/>
              <a:chExt cx="96" cy="4224"/>
            </a:xfrm>
          </p:grpSpPr>
          <p:sp>
            <p:nvSpPr>
              <p:cNvPr id="450569"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0570"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0571"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50572" name="Text Box 12"/>
          <p:cNvSpPr txBox="1">
            <a:spLocks noChangeArrowheads="1"/>
          </p:cNvSpPr>
          <p:nvPr/>
        </p:nvSpPr>
        <p:spPr bwMode="auto">
          <a:xfrm>
            <a:off x="1504950" y="1554163"/>
            <a:ext cx="6519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RF of </a:t>
            </a:r>
            <a:r>
              <a:rPr lang="en-US" altLang="en-US" sz="3200" u="sng">
                <a:solidFill>
                  <a:srgbClr val="FFFF00"/>
                </a:solidFill>
                <a:latin typeface="Helvetica" pitchFamily="34" charset="0"/>
              </a:rPr>
              <a:t>Off</a:t>
            </a:r>
            <a:r>
              <a:rPr lang="en-US" altLang="en-US" sz="3200">
                <a:solidFill>
                  <a:srgbClr val="FFFF00"/>
                </a:solidFill>
                <a:latin typeface="Helvetica" pitchFamily="34" charset="0"/>
              </a:rPr>
              <a:t>-center </a:t>
            </a:r>
            <a:r>
              <a:rPr lang="en-US" altLang="en-US" sz="3200" u="sng">
                <a:solidFill>
                  <a:srgbClr val="FFFF00"/>
                </a:solidFill>
                <a:latin typeface="Helvetica" pitchFamily="34" charset="0"/>
              </a:rPr>
              <a:t>On</a:t>
            </a:r>
            <a:r>
              <a:rPr lang="en-US" altLang="en-US" sz="3200">
                <a:solidFill>
                  <a:srgbClr val="FFFF00"/>
                </a:solidFill>
                <a:latin typeface="Helvetica" pitchFamily="34" charset="0"/>
              </a:rPr>
              <a:t>-surround cells </a:t>
            </a:r>
          </a:p>
        </p:txBody>
      </p:sp>
      <p:pic>
        <p:nvPicPr>
          <p:cNvPr id="450573"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8225" y="3200400"/>
            <a:ext cx="1981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7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5013" y="3208338"/>
            <a:ext cx="268605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75" name="Text Box 15"/>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50576" name="Rectangle 16"/>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grpSp>
        <p:nvGrpSpPr>
          <p:cNvPr id="450577" name="Group 17"/>
          <p:cNvGrpSpPr>
            <a:grpSpLocks/>
          </p:cNvGrpSpPr>
          <p:nvPr/>
        </p:nvGrpSpPr>
        <p:grpSpPr bwMode="auto">
          <a:xfrm>
            <a:off x="1416050" y="3194050"/>
            <a:ext cx="3079750" cy="2705100"/>
            <a:chOff x="892" y="2012"/>
            <a:chExt cx="1940" cy="1704"/>
          </a:xfrm>
        </p:grpSpPr>
        <p:pic>
          <p:nvPicPr>
            <p:cNvPr id="450578"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 y="2012"/>
              <a:ext cx="1800" cy="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79" name="Text Box 19"/>
            <p:cNvSpPr txBox="1">
              <a:spLocks noChangeArrowheads="1"/>
            </p:cNvSpPr>
            <p:nvPr/>
          </p:nvSpPr>
          <p:spPr bwMode="auto">
            <a:xfrm>
              <a:off x="972" y="2286"/>
              <a:ext cx="708" cy="23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a:solidFill>
                    <a:srgbClr val="FFFFFF"/>
                  </a:solidFill>
                  <a:latin typeface="Helvetica" pitchFamily="34" charset="0"/>
                </a:rPr>
                <a:t>Surround</a:t>
              </a:r>
              <a:endParaRPr lang="en-US" altLang="en-US" sz="1400">
                <a:solidFill>
                  <a:srgbClr val="FFFF00"/>
                </a:solidFill>
                <a:latin typeface="Helvetica" pitchFamily="34" charset="0"/>
              </a:endParaRPr>
            </a:p>
          </p:txBody>
        </p:sp>
        <p:sp>
          <p:nvSpPr>
            <p:cNvPr id="450580" name="Text Box 20"/>
            <p:cNvSpPr txBox="1">
              <a:spLocks noChangeArrowheads="1"/>
            </p:cNvSpPr>
            <p:nvPr/>
          </p:nvSpPr>
          <p:spPr bwMode="auto">
            <a:xfrm>
              <a:off x="1008" y="2919"/>
              <a:ext cx="708" cy="23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a:solidFill>
                    <a:srgbClr val="FFFFFF"/>
                  </a:solidFill>
                  <a:latin typeface="Helvetica" pitchFamily="34" charset="0"/>
                </a:rPr>
                <a:t>  Center  </a:t>
              </a:r>
              <a:endParaRPr lang="en-US" altLang="en-US" sz="1400">
                <a:solidFill>
                  <a:srgbClr val="FFFF00"/>
                </a:solidFill>
                <a:latin typeface="Helvetica" pitchFamily="34" charset="0"/>
              </a:endParaRPr>
            </a:p>
          </p:txBody>
        </p:sp>
        <p:sp>
          <p:nvSpPr>
            <p:cNvPr id="450581" name="Rectangle 21"/>
            <p:cNvSpPr>
              <a:spLocks noChangeArrowheads="1"/>
            </p:cNvSpPr>
            <p:nvPr/>
          </p:nvSpPr>
          <p:spPr bwMode="auto">
            <a:xfrm>
              <a:off x="2544" y="2736"/>
              <a:ext cx="144" cy="96"/>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800">
                <a:solidFill>
                  <a:srgbClr val="FFFF00"/>
                </a:solidFill>
                <a:latin typeface="Helvetica" pitchFamily="34" charset="0"/>
              </a:endParaRPr>
            </a:p>
          </p:txBody>
        </p:sp>
        <p:sp>
          <p:nvSpPr>
            <p:cNvPr id="450582" name="Line 22"/>
            <p:cNvSpPr>
              <a:spLocks noChangeShapeType="1"/>
            </p:cNvSpPr>
            <p:nvPr/>
          </p:nvSpPr>
          <p:spPr bwMode="auto">
            <a:xfrm flipH="1">
              <a:off x="1973" y="2937"/>
              <a:ext cx="859" cy="21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spTree>
    <p:extLst>
      <p:ext uri="{BB962C8B-B14F-4D97-AF65-F5344CB8AC3E}">
        <p14:creationId xmlns:p14="http://schemas.microsoft.com/office/powerpoint/2010/main" val="1896080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4658" name="Group 2"/>
          <p:cNvGrpSpPr>
            <a:grpSpLocks/>
          </p:cNvGrpSpPr>
          <p:nvPr/>
        </p:nvGrpSpPr>
        <p:grpSpPr bwMode="auto">
          <a:xfrm>
            <a:off x="0" y="0"/>
            <a:ext cx="9144000" cy="6858000"/>
            <a:chOff x="0" y="0"/>
            <a:chExt cx="5760" cy="4320"/>
          </a:xfrm>
        </p:grpSpPr>
        <p:sp>
          <p:nvSpPr>
            <p:cNvPr id="454659"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54660" name="Group 4"/>
            <p:cNvGrpSpPr>
              <a:grpSpLocks/>
            </p:cNvGrpSpPr>
            <p:nvPr/>
          </p:nvGrpSpPr>
          <p:grpSpPr bwMode="auto">
            <a:xfrm>
              <a:off x="96" y="528"/>
              <a:ext cx="5472" cy="96"/>
              <a:chOff x="96" y="528"/>
              <a:chExt cx="5472" cy="96"/>
            </a:xfrm>
          </p:grpSpPr>
          <p:sp>
            <p:nvSpPr>
              <p:cNvPr id="454661"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4662"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4663"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54664" name="Group 8"/>
            <p:cNvGrpSpPr>
              <a:grpSpLocks/>
            </p:cNvGrpSpPr>
            <p:nvPr/>
          </p:nvGrpSpPr>
          <p:grpSpPr bwMode="auto">
            <a:xfrm>
              <a:off x="383" y="96"/>
              <a:ext cx="97" cy="4128"/>
              <a:chOff x="383" y="96"/>
              <a:chExt cx="96" cy="4224"/>
            </a:xfrm>
          </p:grpSpPr>
          <p:sp>
            <p:nvSpPr>
              <p:cNvPr id="454665"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4666"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4667"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54673" name="Text Box 17"/>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pic>
        <p:nvPicPr>
          <p:cNvPr id="454676" name="Picture 20" descr="scan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8458200" cy="574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622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dirty="0"/>
              <a:t>Texture as “stuff”</a:t>
            </a:r>
          </a:p>
        </p:txBody>
      </p:sp>
      <p:pic>
        <p:nvPicPr>
          <p:cNvPr id="57347" name="Picture 2"/>
          <p:cNvPicPr>
            <a:picLocks noChangeAspect="1" noChangeArrowheads="1"/>
          </p:cNvPicPr>
          <p:nvPr/>
        </p:nvPicPr>
        <p:blipFill>
          <a:blip r:embed="rId2" cstate="print"/>
          <a:srcRect/>
          <a:stretch>
            <a:fillRect/>
          </a:stretch>
        </p:blipFill>
        <p:spPr bwMode="auto">
          <a:xfrm>
            <a:off x="914400" y="1219200"/>
            <a:ext cx="7315200" cy="4876800"/>
          </a:xfrm>
          <a:prstGeom prst="rect">
            <a:avLst/>
          </a:prstGeom>
          <a:noFill/>
          <a:ln w="9525">
            <a:noFill/>
            <a:miter lim="800000"/>
            <a:headEnd/>
            <a:tailEnd/>
          </a:ln>
        </p:spPr>
      </p:pic>
      <p:sp>
        <p:nvSpPr>
          <p:cNvPr id="47108" name="TextBox 4"/>
          <p:cNvSpPr txBox="1">
            <a:spLocks noChangeArrowheads="1"/>
          </p:cNvSpPr>
          <p:nvPr/>
        </p:nvSpPr>
        <p:spPr bwMode="auto">
          <a:xfrm>
            <a:off x="7510463" y="6519863"/>
            <a:ext cx="1633537" cy="338137"/>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600">
                <a:solidFill>
                  <a:prstClr val="white">
                    <a:lumMod val="50000"/>
                  </a:prstClr>
                </a:solidFill>
                <a:latin typeface="Arial" charset="0"/>
              </a:rPr>
              <a:t>Source: Forsyth</a:t>
            </a:r>
          </a:p>
        </p:txBody>
      </p:sp>
    </p:spTree>
    <p:extLst>
      <p:ext uri="{BB962C8B-B14F-4D97-AF65-F5344CB8AC3E}">
        <p14:creationId xmlns:p14="http://schemas.microsoft.com/office/powerpoint/2010/main" val="1101899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51586" name="Group 2"/>
          <p:cNvGrpSpPr>
            <a:grpSpLocks/>
          </p:cNvGrpSpPr>
          <p:nvPr/>
        </p:nvGrpSpPr>
        <p:grpSpPr bwMode="auto">
          <a:xfrm>
            <a:off x="0" y="0"/>
            <a:ext cx="9144000" cy="6858000"/>
            <a:chOff x="0" y="0"/>
            <a:chExt cx="5760" cy="4320"/>
          </a:xfrm>
        </p:grpSpPr>
        <p:sp>
          <p:nvSpPr>
            <p:cNvPr id="451587"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51588" name="Group 4"/>
            <p:cNvGrpSpPr>
              <a:grpSpLocks/>
            </p:cNvGrpSpPr>
            <p:nvPr/>
          </p:nvGrpSpPr>
          <p:grpSpPr bwMode="auto">
            <a:xfrm>
              <a:off x="96" y="528"/>
              <a:ext cx="5472" cy="96"/>
              <a:chOff x="96" y="528"/>
              <a:chExt cx="5472" cy="96"/>
            </a:xfrm>
          </p:grpSpPr>
          <p:sp>
            <p:nvSpPr>
              <p:cNvPr id="451589"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1590"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1591"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51592" name="Group 8"/>
            <p:cNvGrpSpPr>
              <a:grpSpLocks/>
            </p:cNvGrpSpPr>
            <p:nvPr/>
          </p:nvGrpSpPr>
          <p:grpSpPr bwMode="auto">
            <a:xfrm>
              <a:off x="383" y="96"/>
              <a:ext cx="97" cy="4128"/>
              <a:chOff x="383" y="96"/>
              <a:chExt cx="96" cy="4224"/>
            </a:xfrm>
          </p:grpSpPr>
          <p:sp>
            <p:nvSpPr>
              <p:cNvPr id="451593"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1594"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1595"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51596" name="Text Box 12"/>
          <p:cNvSpPr txBox="1">
            <a:spLocks noChangeArrowheads="1"/>
          </p:cNvSpPr>
          <p:nvPr/>
        </p:nvSpPr>
        <p:spPr bwMode="auto">
          <a:xfrm>
            <a:off x="1150938" y="1295400"/>
            <a:ext cx="72215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Receptive field structure in bipolar cells</a:t>
            </a:r>
          </a:p>
        </p:txBody>
      </p:sp>
      <p:pic>
        <p:nvPicPr>
          <p:cNvPr id="45159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133600"/>
            <a:ext cx="6096000"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1598" name="Group 14"/>
          <p:cNvGrpSpPr>
            <a:grpSpLocks/>
          </p:cNvGrpSpPr>
          <p:nvPr/>
        </p:nvGrpSpPr>
        <p:grpSpPr bwMode="auto">
          <a:xfrm>
            <a:off x="838200" y="4495800"/>
            <a:ext cx="1371600" cy="1058863"/>
            <a:chOff x="528" y="2832"/>
            <a:chExt cx="864" cy="667"/>
          </a:xfrm>
        </p:grpSpPr>
        <p:sp>
          <p:nvSpPr>
            <p:cNvPr id="451599" name="AutoShape 15"/>
            <p:cNvSpPr>
              <a:spLocks noChangeArrowheads="1"/>
            </p:cNvSpPr>
            <p:nvPr/>
          </p:nvSpPr>
          <p:spPr bwMode="auto">
            <a:xfrm>
              <a:off x="576" y="2832"/>
              <a:ext cx="816" cy="336"/>
            </a:xfrm>
            <a:prstGeom prst="rightArrow">
              <a:avLst>
                <a:gd name="adj1" fmla="val 50000"/>
                <a:gd name="adj2" fmla="val 6071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1600" name="Text Box 16"/>
            <p:cNvSpPr txBox="1">
              <a:spLocks noChangeArrowheads="1"/>
            </p:cNvSpPr>
            <p:nvPr/>
          </p:nvSpPr>
          <p:spPr bwMode="auto">
            <a:xfrm>
              <a:off x="528" y="3172"/>
              <a:ext cx="60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Light</a:t>
              </a:r>
            </a:p>
          </p:txBody>
        </p:sp>
      </p:grpSp>
      <p:sp>
        <p:nvSpPr>
          <p:cNvPr id="451601" name="Text Box 17"/>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51602" name="Rectangle 18"/>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74341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2610" name="Group 2"/>
          <p:cNvGrpSpPr>
            <a:grpSpLocks/>
          </p:cNvGrpSpPr>
          <p:nvPr/>
        </p:nvGrpSpPr>
        <p:grpSpPr bwMode="auto">
          <a:xfrm>
            <a:off x="0" y="0"/>
            <a:ext cx="9144000" cy="6858000"/>
            <a:chOff x="0" y="0"/>
            <a:chExt cx="5760" cy="4320"/>
          </a:xfrm>
        </p:grpSpPr>
        <p:sp>
          <p:nvSpPr>
            <p:cNvPr id="452611"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52612" name="Group 4"/>
            <p:cNvGrpSpPr>
              <a:grpSpLocks/>
            </p:cNvGrpSpPr>
            <p:nvPr/>
          </p:nvGrpSpPr>
          <p:grpSpPr bwMode="auto">
            <a:xfrm>
              <a:off x="96" y="528"/>
              <a:ext cx="5472" cy="96"/>
              <a:chOff x="96" y="528"/>
              <a:chExt cx="5472" cy="96"/>
            </a:xfrm>
          </p:grpSpPr>
          <p:sp>
            <p:nvSpPr>
              <p:cNvPr id="452613"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2614"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2615"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52616" name="Group 8"/>
            <p:cNvGrpSpPr>
              <a:grpSpLocks/>
            </p:cNvGrpSpPr>
            <p:nvPr/>
          </p:nvGrpSpPr>
          <p:grpSpPr bwMode="auto">
            <a:xfrm>
              <a:off x="383" y="96"/>
              <a:ext cx="97" cy="4128"/>
              <a:chOff x="383" y="96"/>
              <a:chExt cx="96" cy="4224"/>
            </a:xfrm>
          </p:grpSpPr>
          <p:sp>
            <p:nvSpPr>
              <p:cNvPr id="452617"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2618"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2619"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52620" name="Text Box 12"/>
          <p:cNvSpPr txBox="1">
            <a:spLocks noChangeArrowheads="1"/>
          </p:cNvSpPr>
          <p:nvPr/>
        </p:nvSpPr>
        <p:spPr bwMode="auto">
          <a:xfrm>
            <a:off x="1150938" y="1295400"/>
            <a:ext cx="72215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Receptive field structure in bipolar cells</a:t>
            </a:r>
          </a:p>
        </p:txBody>
      </p:sp>
      <p:grpSp>
        <p:nvGrpSpPr>
          <p:cNvPr id="452621" name="Group 13"/>
          <p:cNvGrpSpPr>
            <a:grpSpLocks/>
          </p:cNvGrpSpPr>
          <p:nvPr/>
        </p:nvGrpSpPr>
        <p:grpSpPr bwMode="auto">
          <a:xfrm>
            <a:off x="827088" y="1905000"/>
            <a:ext cx="4495800" cy="4495800"/>
            <a:chOff x="521" y="1200"/>
            <a:chExt cx="2832" cy="2832"/>
          </a:xfrm>
        </p:grpSpPr>
        <p:pic>
          <p:nvPicPr>
            <p:cNvPr id="452622"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 y="1728"/>
              <a:ext cx="2752" cy="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2623" name="Rectangle 15"/>
            <p:cNvSpPr>
              <a:spLocks noChangeArrowheads="1"/>
            </p:cNvSpPr>
            <p:nvPr/>
          </p:nvSpPr>
          <p:spPr bwMode="auto">
            <a:xfrm>
              <a:off x="521" y="1200"/>
              <a:ext cx="2832" cy="2832"/>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52624" name="Group 16"/>
          <p:cNvGrpSpPr>
            <a:grpSpLocks/>
          </p:cNvGrpSpPr>
          <p:nvPr/>
        </p:nvGrpSpPr>
        <p:grpSpPr bwMode="auto">
          <a:xfrm>
            <a:off x="5389563" y="1905000"/>
            <a:ext cx="3733800" cy="4495800"/>
            <a:chOff x="3395" y="1200"/>
            <a:chExt cx="2352" cy="2832"/>
          </a:xfrm>
        </p:grpSpPr>
        <p:pic>
          <p:nvPicPr>
            <p:cNvPr id="452625"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6" y="1688"/>
              <a:ext cx="2256" cy="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2626" name="Rectangle 18"/>
            <p:cNvSpPr>
              <a:spLocks noChangeArrowheads="1"/>
            </p:cNvSpPr>
            <p:nvPr/>
          </p:nvSpPr>
          <p:spPr bwMode="auto">
            <a:xfrm>
              <a:off x="3395" y="1200"/>
              <a:ext cx="2352" cy="2832"/>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pic>
        <p:nvPicPr>
          <p:cNvPr id="452627"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975" y="2105025"/>
            <a:ext cx="411480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2628"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3271838"/>
            <a:ext cx="322580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2629"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4038" y="3048000"/>
            <a:ext cx="3324225"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2630" name="Picture 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2600" y="4670425"/>
            <a:ext cx="3197225"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2631" name="Text Box 23"/>
          <p:cNvSpPr txBox="1">
            <a:spLocks noChangeArrowheads="1"/>
          </p:cNvSpPr>
          <p:nvPr/>
        </p:nvSpPr>
        <p:spPr bwMode="auto">
          <a:xfrm>
            <a:off x="1936750" y="120650"/>
            <a:ext cx="544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Retinal Receptive Fields</a:t>
            </a:r>
          </a:p>
        </p:txBody>
      </p:sp>
      <p:sp>
        <p:nvSpPr>
          <p:cNvPr id="452632" name="Rectangle 24"/>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705580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526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526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526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526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52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4" name="Picture 4" descr="scan0013"/>
          <p:cNvPicPr>
            <a:picLocks noChangeAspect="1" noChangeArrowheads="1"/>
          </p:cNvPicPr>
          <p:nvPr/>
        </p:nvPicPr>
        <p:blipFill>
          <a:blip r:embed="rId3"/>
          <a:srcRect b="42360"/>
          <a:stretch>
            <a:fillRect/>
          </a:stretch>
        </p:blipFill>
        <p:spPr bwMode="auto">
          <a:xfrm>
            <a:off x="152400" y="1676400"/>
            <a:ext cx="4398963" cy="3467100"/>
          </a:xfrm>
          <a:prstGeom prst="rect">
            <a:avLst/>
          </a:prstGeom>
          <a:noFill/>
        </p:spPr>
      </p:pic>
      <p:pic>
        <p:nvPicPr>
          <p:cNvPr id="194565" name="Picture 5" descr="scan0013"/>
          <p:cNvPicPr>
            <a:picLocks noChangeAspect="1" noChangeArrowheads="1"/>
          </p:cNvPicPr>
          <p:nvPr/>
        </p:nvPicPr>
        <p:blipFill>
          <a:blip r:embed="rId3"/>
          <a:srcRect t="49924"/>
          <a:stretch>
            <a:fillRect/>
          </a:stretch>
        </p:blipFill>
        <p:spPr bwMode="auto">
          <a:xfrm>
            <a:off x="4745038" y="1905000"/>
            <a:ext cx="4398962" cy="3040063"/>
          </a:xfrm>
          <a:prstGeom prst="rect">
            <a:avLst/>
          </a:prstGeom>
          <a:noFill/>
        </p:spPr>
      </p:pic>
      <p:sp>
        <p:nvSpPr>
          <p:cNvPr id="6" name="Title 5"/>
          <p:cNvSpPr>
            <a:spLocks noGrp="1"/>
          </p:cNvSpPr>
          <p:nvPr>
            <p:ph type="title"/>
          </p:nvPr>
        </p:nvSpPr>
        <p:spPr>
          <a:xfrm>
            <a:off x="152400" y="228600"/>
            <a:ext cx="8991600" cy="1143000"/>
          </a:xfrm>
        </p:spPr>
        <p:txBody>
          <a:bodyPr>
            <a:normAutofit/>
          </a:bodyPr>
          <a:lstStyle/>
          <a:p>
            <a:r>
              <a:rPr lang="en-US" sz="3200" dirty="0"/>
              <a:t>The receptive field of a retinal ganglion cell can be modeled as a “Difference of Gaussians”</a:t>
            </a:r>
          </a:p>
        </p:txBody>
      </p:sp>
      <p:pic>
        <p:nvPicPr>
          <p:cNvPr id="2" name="Picture 1" descr="Screen Shot 2015-02-10 at 11.23.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808" y="5315328"/>
            <a:ext cx="4406900" cy="1168400"/>
          </a:xfrm>
          <a:prstGeom prst="rect">
            <a:avLst/>
          </a:prstGeom>
        </p:spPr>
      </p:pic>
    </p:spTree>
    <p:extLst>
      <p:ext uri="{BB962C8B-B14F-4D97-AF65-F5344CB8AC3E}">
        <p14:creationId xmlns:p14="http://schemas.microsoft.com/office/powerpoint/2010/main" val="3248070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10;kal7f0616.png                                                  00009F37350MHz                         B551EE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04800"/>
            <a:ext cx="4537075" cy="5410200"/>
          </a:xfrm>
          <a:prstGeom prst="rect">
            <a:avLst/>
          </a:prstGeom>
          <a:noFill/>
          <a:extLst>
            <a:ext uri="{909E8E84-426E-40DD-AFC4-6F175D3DCCD1}">
              <a14:hiddenFill xmlns:a14="http://schemas.microsoft.com/office/drawing/2010/main">
                <a:solidFill>
                  <a:srgbClr val="FFFFFF"/>
                </a:solidFill>
              </a14:hiddenFill>
            </a:ext>
          </a:extLst>
        </p:spPr>
      </p:pic>
      <p:sp>
        <p:nvSpPr>
          <p:cNvPr id="63491" name="Rectangle 3"/>
          <p:cNvSpPr>
            <a:spLocks noChangeArrowheads="1"/>
          </p:cNvSpPr>
          <p:nvPr/>
        </p:nvSpPr>
        <p:spPr bwMode="auto">
          <a:xfrm>
            <a:off x="742950" y="5635625"/>
            <a:ext cx="76962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pPr>
            <a:r>
              <a:rPr lang="en-US" sz="1600" b="1">
                <a:solidFill>
                  <a:srgbClr val="010103"/>
                </a:solidFill>
                <a:latin typeface="Arial" charset="0"/>
              </a:rPr>
              <a:t>Figure 6.16  Receptive fields</a:t>
            </a:r>
            <a:endParaRPr lang="en-US" sz="1600">
              <a:solidFill>
                <a:srgbClr val="010103"/>
              </a:solidFill>
              <a:latin typeface="Arial" charset="0"/>
            </a:endParaRPr>
          </a:p>
          <a:p>
            <a:pPr eaLnBrk="0" fontAlgn="base" hangingPunct="0">
              <a:spcBef>
                <a:spcPct val="0"/>
              </a:spcBef>
              <a:spcAft>
                <a:spcPct val="0"/>
              </a:spcAft>
            </a:pPr>
            <a:r>
              <a:rPr lang="en-US" sz="1600">
                <a:solidFill>
                  <a:srgbClr val="010103"/>
                </a:solidFill>
                <a:latin typeface="Arial" charset="0"/>
              </a:rPr>
              <a:t>The receptive field of a receptor is simply the area of the visual field from which light strikes that receptor. For any other cell in the visual system, the receptive </a:t>
            </a:r>
          </a:p>
          <a:p>
            <a:pPr eaLnBrk="0" fontAlgn="base" hangingPunct="0">
              <a:spcBef>
                <a:spcPct val="0"/>
              </a:spcBef>
              <a:spcAft>
                <a:spcPct val="0"/>
              </a:spcAft>
            </a:pPr>
            <a:r>
              <a:rPr lang="en-US" sz="1600">
                <a:solidFill>
                  <a:srgbClr val="010103"/>
                </a:solidFill>
                <a:latin typeface="Arial" charset="0"/>
              </a:rPr>
              <a:t>field is determined by which receptors connect to the cell in question.</a:t>
            </a:r>
            <a:endParaRPr lang="en-US" sz="1600">
              <a:solidFill>
                <a:prstClr val="black"/>
              </a:solidFill>
              <a:latin typeface="Times New Roman" charset="0"/>
            </a:endParaRPr>
          </a:p>
        </p:txBody>
      </p:sp>
      <p:sp>
        <p:nvSpPr>
          <p:cNvPr id="63492" name="Rectangle 4"/>
          <p:cNvSpPr>
            <a:spLocks noGrp="1" noChangeArrowheads="1"/>
          </p:cNvSpPr>
          <p:nvPr>
            <p:ph type="title"/>
          </p:nvPr>
        </p:nvSpPr>
        <p:spPr>
          <a:xfrm>
            <a:off x="685800" y="609600"/>
            <a:ext cx="2514600" cy="1143000"/>
          </a:xfrm>
        </p:spPr>
        <p:txBody>
          <a:bodyPr>
            <a:normAutofit fontScale="90000"/>
          </a:bodyPr>
          <a:lstStyle/>
          <a:p>
            <a:r>
              <a:rPr lang="en-US"/>
              <a:t>Receptive Fields</a:t>
            </a:r>
          </a:p>
        </p:txBody>
      </p:sp>
    </p:spTree>
    <p:extLst>
      <p:ext uri="{BB962C8B-B14F-4D97-AF65-F5344CB8AC3E}">
        <p14:creationId xmlns:p14="http://schemas.microsoft.com/office/powerpoint/2010/main" val="305163575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5-02-10 at 10.14.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 y="0"/>
            <a:ext cx="9082216" cy="6858000"/>
          </a:xfrm>
          <a:prstGeom prst="rect">
            <a:avLst/>
          </a:prstGeom>
        </p:spPr>
      </p:pic>
    </p:spTree>
    <p:extLst>
      <p:ext uri="{BB962C8B-B14F-4D97-AF65-F5344CB8AC3E}">
        <p14:creationId xmlns:p14="http://schemas.microsoft.com/office/powerpoint/2010/main" val="956125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ChangeArrowheads="1"/>
          </p:cNvSpPr>
          <p:nvPr/>
        </p:nvSpPr>
        <p:spPr bwMode="auto">
          <a:xfrm>
            <a:off x="228600" y="152400"/>
            <a:ext cx="8686800" cy="6553200"/>
          </a:xfrm>
          <a:prstGeom prst="rect">
            <a:avLst/>
          </a:prstGeom>
          <a:gradFill rotWithShape="0">
            <a:gsLst>
              <a:gs pos="0">
                <a:srgbClr val="CC0099"/>
              </a:gs>
              <a:gs pos="100000">
                <a:srgbClr val="CC0099">
                  <a:gamma/>
                  <a:shade val="46275"/>
                  <a:invGamma/>
                </a:srgbClr>
              </a:gs>
            </a:gsLst>
            <a:path path="rect">
              <a:fillToRect l="100000" t="100000"/>
            </a:path>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3200">
              <a:solidFill>
                <a:srgbClr val="000000"/>
              </a:solidFill>
              <a:latin typeface="Helvetica" pitchFamily="34" charset="0"/>
            </a:endParaRPr>
          </a:p>
        </p:txBody>
      </p:sp>
      <p:sp>
        <p:nvSpPr>
          <p:cNvPr id="478211" name="Rectangle 3"/>
          <p:cNvSpPr>
            <a:spLocks noChangeArrowheads="1"/>
          </p:cNvSpPr>
          <p:nvPr/>
        </p:nvSpPr>
        <p:spPr bwMode="auto">
          <a:xfrm>
            <a:off x="762000" y="990600"/>
            <a:ext cx="457200" cy="4572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78212" name="Line 4"/>
          <p:cNvSpPr>
            <a:spLocks noChangeShapeType="1"/>
          </p:cNvSpPr>
          <p:nvPr/>
        </p:nvSpPr>
        <p:spPr bwMode="auto">
          <a:xfrm>
            <a:off x="685800" y="1295400"/>
            <a:ext cx="807720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78213" name="Line 5"/>
          <p:cNvSpPr>
            <a:spLocks noChangeShapeType="1"/>
          </p:cNvSpPr>
          <p:nvPr/>
        </p:nvSpPr>
        <p:spPr bwMode="auto">
          <a:xfrm>
            <a:off x="457200" y="1143000"/>
            <a:ext cx="8077200" cy="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78214" name="Line 6"/>
          <p:cNvSpPr>
            <a:spLocks noChangeShapeType="1"/>
          </p:cNvSpPr>
          <p:nvPr/>
        </p:nvSpPr>
        <p:spPr bwMode="auto">
          <a:xfrm>
            <a:off x="1066800" y="381000"/>
            <a:ext cx="0" cy="57912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78215" name="Line 7"/>
          <p:cNvSpPr>
            <a:spLocks noChangeShapeType="1"/>
          </p:cNvSpPr>
          <p:nvPr/>
        </p:nvSpPr>
        <p:spPr bwMode="auto">
          <a:xfrm>
            <a:off x="914400" y="609600"/>
            <a:ext cx="0" cy="58674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78216" name="Rectangle 8"/>
          <p:cNvSpPr>
            <a:spLocks noChangeArrowheads="1"/>
          </p:cNvSpPr>
          <p:nvPr/>
        </p:nvSpPr>
        <p:spPr bwMode="auto">
          <a:xfrm>
            <a:off x="304800" y="533400"/>
            <a:ext cx="457200" cy="457200"/>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78217" name="Rectangle 9"/>
          <p:cNvSpPr>
            <a:spLocks noChangeArrowheads="1"/>
          </p:cNvSpPr>
          <p:nvPr/>
        </p:nvSpPr>
        <p:spPr bwMode="auto">
          <a:xfrm>
            <a:off x="1219200" y="1447800"/>
            <a:ext cx="457200" cy="457200"/>
          </a:xfrm>
          <a:prstGeom prst="rect">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78218" name="Rectangle 10"/>
          <p:cNvSpPr>
            <a:spLocks noChangeArrowheads="1"/>
          </p:cNvSpPr>
          <p:nvPr/>
        </p:nvSpPr>
        <p:spPr bwMode="auto">
          <a:xfrm>
            <a:off x="7010400" y="6384925"/>
            <a:ext cx="18081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
        <p:nvSpPr>
          <p:cNvPr id="478219" name="Text Box 11"/>
          <p:cNvSpPr txBox="1">
            <a:spLocks noChangeArrowheads="1"/>
          </p:cNvSpPr>
          <p:nvPr/>
        </p:nvSpPr>
        <p:spPr bwMode="auto">
          <a:xfrm>
            <a:off x="3276600" y="361950"/>
            <a:ext cx="3105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600" b="1">
                <a:solidFill>
                  <a:srgbClr val="3399FF"/>
                </a:solidFill>
                <a:effectLst>
                  <a:outerShdw blurRad="38100" dist="38100" dir="2700000" algn="tl">
                    <a:srgbClr val="FFFFFF"/>
                  </a:outerShdw>
                </a:effectLst>
                <a:latin typeface="Helvetica" pitchFamily="34" charset="0"/>
              </a:rPr>
              <a:t>Visual Cortex</a:t>
            </a:r>
          </a:p>
        </p:txBody>
      </p:sp>
      <p:sp>
        <p:nvSpPr>
          <p:cNvPr id="478220" name="Text Box 12"/>
          <p:cNvSpPr txBox="1">
            <a:spLocks noChangeArrowheads="1"/>
          </p:cNvSpPr>
          <p:nvPr/>
        </p:nvSpPr>
        <p:spPr bwMode="auto">
          <a:xfrm>
            <a:off x="1219200" y="3035300"/>
            <a:ext cx="30146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FFFF00"/>
                </a:solidFill>
                <a:latin typeface="Helvetica" pitchFamily="34" charset="0"/>
              </a:rPr>
              <a:t>	   aka:</a:t>
            </a:r>
          </a:p>
          <a:p>
            <a:pPr eaLnBrk="0" fontAlgn="base" hangingPunct="0">
              <a:spcBef>
                <a:spcPct val="0"/>
              </a:spcBef>
              <a:spcAft>
                <a:spcPct val="0"/>
              </a:spcAft>
            </a:pPr>
            <a:r>
              <a:rPr lang="en-US" altLang="en-US" sz="2400">
                <a:solidFill>
                  <a:srgbClr val="FFFF00"/>
                </a:solidFill>
                <a:latin typeface="Helvetica" pitchFamily="34" charset="0"/>
              </a:rPr>
              <a:t>Primary visual cortex</a:t>
            </a:r>
          </a:p>
          <a:p>
            <a:pPr eaLnBrk="0" fontAlgn="base" hangingPunct="0">
              <a:spcBef>
                <a:spcPct val="0"/>
              </a:spcBef>
              <a:spcAft>
                <a:spcPct val="0"/>
              </a:spcAft>
            </a:pPr>
            <a:r>
              <a:rPr lang="en-US" altLang="en-US" sz="2400">
                <a:solidFill>
                  <a:srgbClr val="FFFF00"/>
                </a:solidFill>
                <a:latin typeface="Helvetica" pitchFamily="34" charset="0"/>
              </a:rPr>
              <a:t>Striate cortex</a:t>
            </a:r>
          </a:p>
          <a:p>
            <a:pPr eaLnBrk="0" fontAlgn="base" hangingPunct="0">
              <a:spcBef>
                <a:spcPct val="0"/>
              </a:spcBef>
              <a:spcAft>
                <a:spcPct val="0"/>
              </a:spcAft>
            </a:pPr>
            <a:r>
              <a:rPr lang="en-US" altLang="en-US" sz="2400">
                <a:solidFill>
                  <a:srgbClr val="FFFF00"/>
                </a:solidFill>
                <a:latin typeface="Helvetica" pitchFamily="34" charset="0"/>
              </a:rPr>
              <a:t>Brodman’s area 17</a:t>
            </a:r>
          </a:p>
        </p:txBody>
      </p:sp>
      <p:sp>
        <p:nvSpPr>
          <p:cNvPr id="478221" name="Text Box 13"/>
          <p:cNvSpPr txBox="1">
            <a:spLocks noChangeArrowheads="1"/>
          </p:cNvSpPr>
          <p:nvPr/>
        </p:nvSpPr>
        <p:spPr bwMode="auto">
          <a:xfrm>
            <a:off x="3276600" y="1477963"/>
            <a:ext cx="3140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a:solidFill>
                  <a:srgbClr val="FFFF00"/>
                </a:solidFill>
                <a:latin typeface="Helvetica" pitchFamily="34" charset="0"/>
              </a:rPr>
              <a:t>Cortical Area V1</a:t>
            </a:r>
          </a:p>
        </p:txBody>
      </p:sp>
      <p:pic>
        <p:nvPicPr>
          <p:cNvPr id="478222"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5475" y="2209800"/>
            <a:ext cx="4175125" cy="419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387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8754" name="Group 2"/>
          <p:cNvGrpSpPr>
            <a:grpSpLocks/>
          </p:cNvGrpSpPr>
          <p:nvPr/>
        </p:nvGrpSpPr>
        <p:grpSpPr bwMode="auto">
          <a:xfrm>
            <a:off x="0" y="0"/>
            <a:ext cx="9144000" cy="6858000"/>
            <a:chOff x="0" y="0"/>
            <a:chExt cx="5760" cy="4320"/>
          </a:xfrm>
        </p:grpSpPr>
        <p:sp>
          <p:nvSpPr>
            <p:cNvPr id="458755"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58756" name="Group 4"/>
            <p:cNvGrpSpPr>
              <a:grpSpLocks/>
            </p:cNvGrpSpPr>
            <p:nvPr/>
          </p:nvGrpSpPr>
          <p:grpSpPr bwMode="auto">
            <a:xfrm>
              <a:off x="96" y="528"/>
              <a:ext cx="5472" cy="96"/>
              <a:chOff x="96" y="528"/>
              <a:chExt cx="5472" cy="96"/>
            </a:xfrm>
          </p:grpSpPr>
          <p:sp>
            <p:nvSpPr>
              <p:cNvPr id="458757"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8758"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8759"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58760" name="Group 8"/>
            <p:cNvGrpSpPr>
              <a:grpSpLocks/>
            </p:cNvGrpSpPr>
            <p:nvPr/>
          </p:nvGrpSpPr>
          <p:grpSpPr bwMode="auto">
            <a:xfrm>
              <a:off x="383" y="96"/>
              <a:ext cx="97" cy="4128"/>
              <a:chOff x="383" y="96"/>
              <a:chExt cx="96" cy="4224"/>
            </a:xfrm>
          </p:grpSpPr>
          <p:sp>
            <p:nvSpPr>
              <p:cNvPr id="458761"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8762"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8763"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58764"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Cortical Receptive Fields</a:t>
            </a:r>
          </a:p>
        </p:txBody>
      </p:sp>
      <p:sp>
        <p:nvSpPr>
          <p:cNvPr id="458765" name="Text Box 13"/>
          <p:cNvSpPr txBox="1">
            <a:spLocks noChangeArrowheads="1"/>
          </p:cNvSpPr>
          <p:nvPr/>
        </p:nvSpPr>
        <p:spPr bwMode="auto">
          <a:xfrm>
            <a:off x="1214438" y="1219200"/>
            <a:ext cx="7153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Single-cell recording from visual cortex</a:t>
            </a:r>
          </a:p>
        </p:txBody>
      </p:sp>
      <p:grpSp>
        <p:nvGrpSpPr>
          <p:cNvPr id="458766" name="Group 14"/>
          <p:cNvGrpSpPr>
            <a:grpSpLocks/>
          </p:cNvGrpSpPr>
          <p:nvPr/>
        </p:nvGrpSpPr>
        <p:grpSpPr bwMode="auto">
          <a:xfrm>
            <a:off x="2133600" y="1971675"/>
            <a:ext cx="5457825" cy="4429125"/>
            <a:chOff x="1344" y="1242"/>
            <a:chExt cx="3438" cy="2790"/>
          </a:xfrm>
        </p:grpSpPr>
        <p:pic>
          <p:nvPicPr>
            <p:cNvPr id="45876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 y="1242"/>
              <a:ext cx="3438" cy="2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8768" name="Text Box 16"/>
            <p:cNvSpPr txBox="1">
              <a:spLocks noChangeArrowheads="1"/>
            </p:cNvSpPr>
            <p:nvPr/>
          </p:nvSpPr>
          <p:spPr bwMode="auto">
            <a:xfrm>
              <a:off x="1440" y="3705"/>
              <a:ext cx="323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srgbClr val="FFFF00"/>
                  </a:solidFill>
                  <a:latin typeface="Helvetica" pitchFamily="34" charset="0"/>
                </a:rPr>
                <a:t>David Hubel &amp; Thorston Wiesel</a:t>
              </a:r>
            </a:p>
          </p:txBody>
        </p:sp>
      </p:grpSp>
      <p:sp>
        <p:nvSpPr>
          <p:cNvPr id="458769" name="Rectangle 17"/>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845836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9778" name="Group 2"/>
          <p:cNvGrpSpPr>
            <a:grpSpLocks/>
          </p:cNvGrpSpPr>
          <p:nvPr/>
        </p:nvGrpSpPr>
        <p:grpSpPr bwMode="auto">
          <a:xfrm>
            <a:off x="0" y="0"/>
            <a:ext cx="9144000" cy="6858000"/>
            <a:chOff x="0" y="0"/>
            <a:chExt cx="5760" cy="4320"/>
          </a:xfrm>
        </p:grpSpPr>
        <p:sp>
          <p:nvSpPr>
            <p:cNvPr id="459779"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59780" name="Group 4"/>
            <p:cNvGrpSpPr>
              <a:grpSpLocks/>
            </p:cNvGrpSpPr>
            <p:nvPr/>
          </p:nvGrpSpPr>
          <p:grpSpPr bwMode="auto">
            <a:xfrm>
              <a:off x="96" y="528"/>
              <a:ext cx="5472" cy="96"/>
              <a:chOff x="96" y="528"/>
              <a:chExt cx="5472" cy="96"/>
            </a:xfrm>
          </p:grpSpPr>
          <p:sp>
            <p:nvSpPr>
              <p:cNvPr id="459781"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9782"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9783"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59784" name="Group 8"/>
            <p:cNvGrpSpPr>
              <a:grpSpLocks/>
            </p:cNvGrpSpPr>
            <p:nvPr/>
          </p:nvGrpSpPr>
          <p:grpSpPr bwMode="auto">
            <a:xfrm>
              <a:off x="383" y="96"/>
              <a:ext cx="97" cy="4128"/>
              <a:chOff x="383" y="96"/>
              <a:chExt cx="96" cy="4224"/>
            </a:xfrm>
          </p:grpSpPr>
          <p:sp>
            <p:nvSpPr>
              <p:cNvPr id="459785"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9786"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59787"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59788"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Cortical Receptive Fields</a:t>
            </a:r>
          </a:p>
        </p:txBody>
      </p:sp>
      <p:sp>
        <p:nvSpPr>
          <p:cNvPr id="459789" name="Text Box 13"/>
          <p:cNvSpPr txBox="1">
            <a:spLocks noChangeArrowheads="1"/>
          </p:cNvSpPr>
          <p:nvPr/>
        </p:nvSpPr>
        <p:spPr bwMode="auto">
          <a:xfrm>
            <a:off x="1214438" y="1219200"/>
            <a:ext cx="7153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Single-cell recording from visual cortex</a:t>
            </a:r>
          </a:p>
        </p:txBody>
      </p:sp>
      <p:pic>
        <p:nvPicPr>
          <p:cNvPr id="45979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133600"/>
            <a:ext cx="41402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9791"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3350" y="3149600"/>
            <a:ext cx="189865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9792"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4600" y="2971800"/>
            <a:ext cx="1117600" cy="298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9793" name="Group 17"/>
          <p:cNvGrpSpPr>
            <a:grpSpLocks/>
          </p:cNvGrpSpPr>
          <p:nvPr/>
        </p:nvGrpSpPr>
        <p:grpSpPr bwMode="auto">
          <a:xfrm>
            <a:off x="1447800" y="3810000"/>
            <a:ext cx="7162800" cy="1336675"/>
            <a:chOff x="912" y="2430"/>
            <a:chExt cx="4512" cy="842"/>
          </a:xfrm>
        </p:grpSpPr>
        <p:pic>
          <p:nvPicPr>
            <p:cNvPr id="459794"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 y="2430"/>
              <a:ext cx="4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9795"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6" y="2736"/>
              <a:ext cx="808" cy="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59796" name="Group 20"/>
          <p:cNvGrpSpPr>
            <a:grpSpLocks/>
          </p:cNvGrpSpPr>
          <p:nvPr/>
        </p:nvGrpSpPr>
        <p:grpSpPr bwMode="auto">
          <a:xfrm>
            <a:off x="1447800" y="3841750"/>
            <a:ext cx="7162800" cy="1308100"/>
            <a:chOff x="912" y="2448"/>
            <a:chExt cx="4512" cy="824"/>
          </a:xfrm>
        </p:grpSpPr>
        <p:pic>
          <p:nvPicPr>
            <p:cNvPr id="459797"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 y="2448"/>
              <a:ext cx="448" cy="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9798" name="Picture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6" y="2736"/>
              <a:ext cx="808" cy="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59799" name="Rectangle 23"/>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770811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597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59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OHayh06LJ4"/>
          <p:cNvPicPr>
            <a:picLocks noRot="1" noChangeAspect="1"/>
          </p:cNvPicPr>
          <p:nvPr>
            <a:videoFile r:link="rId1"/>
          </p:nvPr>
        </p:nvPicPr>
        <p:blipFill>
          <a:blip r:embed="rId3"/>
          <a:stretch>
            <a:fillRect/>
          </a:stretch>
        </p:blipFill>
        <p:spPr>
          <a:xfrm>
            <a:off x="0" y="914400"/>
            <a:ext cx="9210490" cy="5181600"/>
          </a:xfrm>
          <a:prstGeom prst="rect">
            <a:avLst/>
          </a:prstGeom>
        </p:spPr>
      </p:pic>
      <p:sp>
        <p:nvSpPr>
          <p:cNvPr id="3" name="Rectangle 2"/>
          <p:cNvSpPr/>
          <p:nvPr/>
        </p:nvSpPr>
        <p:spPr>
          <a:xfrm>
            <a:off x="1915599" y="6096000"/>
            <a:ext cx="5379292" cy="369247"/>
          </a:xfrm>
          <a:prstGeom prst="rect">
            <a:avLst/>
          </a:prstGeom>
        </p:spPr>
        <p:txBody>
          <a:bodyPr wrap="square" lIns="91350" tIns="45678" rIns="91350" bIns="45678">
            <a:spAutoFit/>
          </a:bodyPr>
          <a:lstStyle/>
          <a:p>
            <a:r>
              <a:rPr lang="en-US" sz="1800" dirty="0">
                <a:hlinkClick r:id="rId4"/>
              </a:rPr>
              <a:t>https://www.youtube.com/watch?v=IOHayh06LJ4</a:t>
            </a:r>
            <a:endParaRPr lang="en-US" sz="1800" dirty="0"/>
          </a:p>
        </p:txBody>
      </p:sp>
    </p:spTree>
    <p:extLst>
      <p:ext uri="{BB962C8B-B14F-4D97-AF65-F5344CB8AC3E}">
        <p14:creationId xmlns:p14="http://schemas.microsoft.com/office/powerpoint/2010/main" val="680800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60802" name="Group 2"/>
          <p:cNvGrpSpPr>
            <a:grpSpLocks/>
          </p:cNvGrpSpPr>
          <p:nvPr/>
        </p:nvGrpSpPr>
        <p:grpSpPr bwMode="auto">
          <a:xfrm>
            <a:off x="0" y="0"/>
            <a:ext cx="9144000" cy="6858000"/>
            <a:chOff x="0" y="0"/>
            <a:chExt cx="5760" cy="4320"/>
          </a:xfrm>
        </p:grpSpPr>
        <p:sp>
          <p:nvSpPr>
            <p:cNvPr id="460803"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60804" name="Group 4"/>
            <p:cNvGrpSpPr>
              <a:grpSpLocks/>
            </p:cNvGrpSpPr>
            <p:nvPr/>
          </p:nvGrpSpPr>
          <p:grpSpPr bwMode="auto">
            <a:xfrm>
              <a:off x="96" y="528"/>
              <a:ext cx="5472" cy="96"/>
              <a:chOff x="96" y="528"/>
              <a:chExt cx="5472" cy="96"/>
            </a:xfrm>
          </p:grpSpPr>
          <p:sp>
            <p:nvSpPr>
              <p:cNvPr id="460805"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0806"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0807"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60808" name="Group 8"/>
            <p:cNvGrpSpPr>
              <a:grpSpLocks/>
            </p:cNvGrpSpPr>
            <p:nvPr/>
          </p:nvGrpSpPr>
          <p:grpSpPr bwMode="auto">
            <a:xfrm>
              <a:off x="383" y="96"/>
              <a:ext cx="97" cy="4128"/>
              <a:chOff x="383" y="96"/>
              <a:chExt cx="96" cy="4224"/>
            </a:xfrm>
          </p:grpSpPr>
          <p:sp>
            <p:nvSpPr>
              <p:cNvPr id="460809"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0810"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0811"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60812"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Cortical Receptive Fields</a:t>
            </a:r>
          </a:p>
        </p:txBody>
      </p:sp>
      <p:sp>
        <p:nvSpPr>
          <p:cNvPr id="460813" name="Text Box 13"/>
          <p:cNvSpPr txBox="1">
            <a:spLocks noChangeArrowheads="1"/>
          </p:cNvSpPr>
          <p:nvPr/>
        </p:nvSpPr>
        <p:spPr bwMode="auto">
          <a:xfrm>
            <a:off x="2192338" y="1982788"/>
            <a:ext cx="5459412" cy="35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3200" b="1">
                <a:solidFill>
                  <a:srgbClr val="FF00FF"/>
                </a:solidFill>
                <a:latin typeface="Helvetica" pitchFamily="34" charset="0"/>
              </a:rPr>
              <a:t>Three classes of cells in V1</a:t>
            </a:r>
            <a:endParaRPr lang="en-US" altLang="en-US" sz="3200">
              <a:solidFill>
                <a:srgbClr val="FFFF00"/>
              </a:solidFill>
              <a:latin typeface="Helvetica" pitchFamily="34" charset="0"/>
            </a:endParaRPr>
          </a:p>
          <a:p>
            <a:pPr eaLnBrk="0" fontAlgn="base" hangingPunct="0">
              <a:spcBef>
                <a:spcPct val="0"/>
              </a:spcBef>
              <a:spcAft>
                <a:spcPct val="0"/>
              </a:spcAft>
            </a:pPr>
            <a:endParaRPr lang="en-US" altLang="en-US" sz="3200">
              <a:solidFill>
                <a:srgbClr val="FFFF00"/>
              </a:solidFill>
              <a:latin typeface="Helvetica" pitchFamily="34" charset="0"/>
            </a:endParaRPr>
          </a:p>
          <a:p>
            <a:pPr eaLnBrk="0" fontAlgn="base" hangingPunct="0">
              <a:spcBef>
                <a:spcPct val="0"/>
              </a:spcBef>
              <a:spcAft>
                <a:spcPct val="0"/>
              </a:spcAft>
            </a:pPr>
            <a:r>
              <a:rPr lang="en-US" altLang="en-US" sz="3200">
                <a:solidFill>
                  <a:srgbClr val="FFFF00"/>
                </a:solidFill>
                <a:latin typeface="Helvetica" pitchFamily="34" charset="0"/>
              </a:rPr>
              <a:t>	Simple cells</a:t>
            </a:r>
          </a:p>
          <a:p>
            <a:pPr eaLnBrk="0" fontAlgn="base" hangingPunct="0">
              <a:spcBef>
                <a:spcPct val="0"/>
              </a:spcBef>
              <a:spcAft>
                <a:spcPct val="0"/>
              </a:spcAft>
            </a:pPr>
            <a:endParaRPr lang="en-US" altLang="en-US" sz="3200">
              <a:solidFill>
                <a:srgbClr val="FFFF00"/>
              </a:solidFill>
              <a:latin typeface="Helvetica" pitchFamily="34" charset="0"/>
            </a:endParaRPr>
          </a:p>
          <a:p>
            <a:pPr eaLnBrk="0" fontAlgn="base" hangingPunct="0">
              <a:spcBef>
                <a:spcPct val="0"/>
              </a:spcBef>
              <a:spcAft>
                <a:spcPct val="0"/>
              </a:spcAft>
            </a:pPr>
            <a:r>
              <a:rPr lang="en-US" altLang="en-US" sz="3200">
                <a:solidFill>
                  <a:srgbClr val="FFFF00"/>
                </a:solidFill>
                <a:latin typeface="Helvetica" pitchFamily="34" charset="0"/>
              </a:rPr>
              <a:t>	Complex cells</a:t>
            </a:r>
          </a:p>
          <a:p>
            <a:pPr eaLnBrk="0" fontAlgn="base" hangingPunct="0">
              <a:spcBef>
                <a:spcPct val="0"/>
              </a:spcBef>
              <a:spcAft>
                <a:spcPct val="0"/>
              </a:spcAft>
            </a:pPr>
            <a:endParaRPr lang="en-US" altLang="en-US" sz="3200">
              <a:solidFill>
                <a:srgbClr val="FFFF00"/>
              </a:solidFill>
              <a:latin typeface="Helvetica" pitchFamily="34" charset="0"/>
            </a:endParaRPr>
          </a:p>
          <a:p>
            <a:pPr eaLnBrk="0" fontAlgn="base" hangingPunct="0">
              <a:spcBef>
                <a:spcPct val="0"/>
              </a:spcBef>
              <a:spcAft>
                <a:spcPct val="0"/>
              </a:spcAft>
            </a:pPr>
            <a:r>
              <a:rPr lang="en-US" altLang="en-US" sz="3200">
                <a:solidFill>
                  <a:srgbClr val="FFFF00"/>
                </a:solidFill>
                <a:latin typeface="Helvetica" pitchFamily="34" charset="0"/>
              </a:rPr>
              <a:t>	Hypercomplex cells</a:t>
            </a:r>
          </a:p>
        </p:txBody>
      </p:sp>
      <p:sp>
        <p:nvSpPr>
          <p:cNvPr id="460814" name="Rectangle 14"/>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4085937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t>Texture and Material</a:t>
            </a:r>
          </a:p>
        </p:txBody>
      </p:sp>
      <p:pic>
        <p:nvPicPr>
          <p:cNvPr id="58371" name="Picture 2"/>
          <p:cNvPicPr>
            <a:picLocks noChangeAspect="1" noChangeArrowheads="1"/>
          </p:cNvPicPr>
          <p:nvPr/>
        </p:nvPicPr>
        <p:blipFill>
          <a:blip r:embed="rId2" cstate="print"/>
          <a:srcRect/>
          <a:stretch>
            <a:fillRect/>
          </a:stretch>
        </p:blipFill>
        <p:spPr bwMode="auto">
          <a:xfrm>
            <a:off x="381000" y="1447800"/>
            <a:ext cx="2590800" cy="1943100"/>
          </a:xfrm>
          <a:prstGeom prst="rect">
            <a:avLst/>
          </a:prstGeom>
          <a:noFill/>
          <a:ln w="9525">
            <a:noFill/>
            <a:miter lim="800000"/>
            <a:headEnd/>
            <a:tailEnd/>
          </a:ln>
        </p:spPr>
      </p:pic>
      <p:pic>
        <p:nvPicPr>
          <p:cNvPr id="58372" name="Picture 3"/>
          <p:cNvPicPr>
            <a:picLocks noChangeAspect="1" noChangeArrowheads="1"/>
          </p:cNvPicPr>
          <p:nvPr/>
        </p:nvPicPr>
        <p:blipFill>
          <a:blip r:embed="rId3" cstate="print"/>
          <a:srcRect/>
          <a:stretch>
            <a:fillRect/>
          </a:stretch>
        </p:blipFill>
        <p:spPr bwMode="auto">
          <a:xfrm>
            <a:off x="3200400" y="1371600"/>
            <a:ext cx="2743200" cy="2057400"/>
          </a:xfrm>
          <a:prstGeom prst="rect">
            <a:avLst/>
          </a:prstGeom>
          <a:noFill/>
          <a:ln w="9525">
            <a:noFill/>
            <a:miter lim="800000"/>
            <a:headEnd/>
            <a:tailEnd/>
          </a:ln>
        </p:spPr>
      </p:pic>
      <p:pic>
        <p:nvPicPr>
          <p:cNvPr id="58373" name="Picture 4"/>
          <p:cNvPicPr>
            <a:picLocks noChangeAspect="1" noChangeArrowheads="1"/>
          </p:cNvPicPr>
          <p:nvPr/>
        </p:nvPicPr>
        <p:blipFill>
          <a:blip r:embed="rId4" cstate="print"/>
          <a:srcRect/>
          <a:stretch>
            <a:fillRect/>
          </a:stretch>
        </p:blipFill>
        <p:spPr bwMode="auto">
          <a:xfrm>
            <a:off x="6172200" y="1371600"/>
            <a:ext cx="2743200" cy="2057400"/>
          </a:xfrm>
          <a:prstGeom prst="rect">
            <a:avLst/>
          </a:prstGeom>
          <a:noFill/>
          <a:ln w="9525">
            <a:noFill/>
            <a:miter lim="800000"/>
            <a:headEnd/>
            <a:tailEnd/>
          </a:ln>
        </p:spPr>
      </p:pic>
      <p:pic>
        <p:nvPicPr>
          <p:cNvPr id="58374" name="Picture 5"/>
          <p:cNvPicPr>
            <a:picLocks noChangeAspect="1" noChangeArrowheads="1"/>
          </p:cNvPicPr>
          <p:nvPr/>
        </p:nvPicPr>
        <p:blipFill>
          <a:blip r:embed="rId5" cstate="print"/>
          <a:srcRect/>
          <a:stretch>
            <a:fillRect/>
          </a:stretch>
        </p:blipFill>
        <p:spPr bwMode="auto">
          <a:xfrm>
            <a:off x="2590800" y="4038600"/>
            <a:ext cx="3200400" cy="2400300"/>
          </a:xfrm>
          <a:prstGeom prst="rect">
            <a:avLst/>
          </a:prstGeom>
          <a:noFill/>
          <a:ln w="9525">
            <a:noFill/>
            <a:miter lim="800000"/>
            <a:headEnd/>
            <a:tailEnd/>
          </a:ln>
        </p:spPr>
      </p:pic>
      <p:sp>
        <p:nvSpPr>
          <p:cNvPr id="58375" name="TextBox 7"/>
          <p:cNvSpPr txBox="1">
            <a:spLocks noChangeArrowheads="1"/>
          </p:cNvSpPr>
          <p:nvPr/>
        </p:nvSpPr>
        <p:spPr bwMode="auto">
          <a:xfrm>
            <a:off x="3429000" y="6550025"/>
            <a:ext cx="5715000" cy="307975"/>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prstClr val="black"/>
                </a:solidFill>
                <a:latin typeface="Arial" charset="0"/>
              </a:rPr>
              <a:t>http://www-cvr.ai.uiuc.edu/ponce_grp/data/texture_database/samples/</a:t>
            </a:r>
          </a:p>
        </p:txBody>
      </p:sp>
    </p:spTree>
    <p:extLst>
      <p:ext uri="{BB962C8B-B14F-4D97-AF65-F5344CB8AC3E}">
        <p14:creationId xmlns:p14="http://schemas.microsoft.com/office/powerpoint/2010/main" val="954250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4" name="Picture 4" descr="scan0006"/>
          <p:cNvPicPr>
            <a:picLocks noChangeAspect="1" noChangeArrowheads="1"/>
          </p:cNvPicPr>
          <p:nvPr/>
        </p:nvPicPr>
        <p:blipFill>
          <a:blip r:embed="rId3"/>
          <a:srcRect/>
          <a:stretch>
            <a:fillRect/>
          </a:stretch>
        </p:blipFill>
        <p:spPr bwMode="auto">
          <a:xfrm>
            <a:off x="1219200" y="1676400"/>
            <a:ext cx="6934200" cy="4405313"/>
          </a:xfrm>
          <a:prstGeom prst="rect">
            <a:avLst/>
          </a:prstGeom>
          <a:noFill/>
        </p:spPr>
      </p:pic>
      <p:sp>
        <p:nvSpPr>
          <p:cNvPr id="5" name="Title 4"/>
          <p:cNvSpPr>
            <a:spLocks noGrp="1"/>
          </p:cNvSpPr>
          <p:nvPr>
            <p:ph type="title"/>
          </p:nvPr>
        </p:nvSpPr>
        <p:spPr/>
        <p:txBody>
          <a:bodyPr/>
          <a:lstStyle/>
          <a:p>
            <a:r>
              <a:rPr lang="en-US" dirty="0"/>
              <a:t>Orientation Selectivity in V1</a:t>
            </a:r>
          </a:p>
        </p:txBody>
      </p:sp>
    </p:spTree>
    <p:extLst>
      <p:ext uri="{BB962C8B-B14F-4D97-AF65-F5344CB8AC3E}">
        <p14:creationId xmlns:p14="http://schemas.microsoft.com/office/powerpoint/2010/main" val="1228642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1826" name="Group 2"/>
          <p:cNvGrpSpPr>
            <a:grpSpLocks/>
          </p:cNvGrpSpPr>
          <p:nvPr/>
        </p:nvGrpSpPr>
        <p:grpSpPr bwMode="auto">
          <a:xfrm>
            <a:off x="0" y="0"/>
            <a:ext cx="9144000" cy="6858000"/>
            <a:chOff x="0" y="0"/>
            <a:chExt cx="5760" cy="4320"/>
          </a:xfrm>
        </p:grpSpPr>
        <p:sp>
          <p:nvSpPr>
            <p:cNvPr id="461827"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61828" name="Group 4"/>
            <p:cNvGrpSpPr>
              <a:grpSpLocks/>
            </p:cNvGrpSpPr>
            <p:nvPr/>
          </p:nvGrpSpPr>
          <p:grpSpPr bwMode="auto">
            <a:xfrm>
              <a:off x="96" y="528"/>
              <a:ext cx="5472" cy="96"/>
              <a:chOff x="96" y="528"/>
              <a:chExt cx="5472" cy="96"/>
            </a:xfrm>
          </p:grpSpPr>
          <p:sp>
            <p:nvSpPr>
              <p:cNvPr id="461829"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1830"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1831"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61832" name="Group 8"/>
            <p:cNvGrpSpPr>
              <a:grpSpLocks/>
            </p:cNvGrpSpPr>
            <p:nvPr/>
          </p:nvGrpSpPr>
          <p:grpSpPr bwMode="auto">
            <a:xfrm>
              <a:off x="383" y="96"/>
              <a:ext cx="97" cy="4128"/>
              <a:chOff x="383" y="96"/>
              <a:chExt cx="96" cy="4224"/>
            </a:xfrm>
          </p:grpSpPr>
          <p:sp>
            <p:nvSpPr>
              <p:cNvPr id="461833"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1834"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1835"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61836"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Cortical Receptive Fields</a:t>
            </a:r>
          </a:p>
        </p:txBody>
      </p:sp>
      <p:sp>
        <p:nvSpPr>
          <p:cNvPr id="461837" name="Text Box 13"/>
          <p:cNvSpPr txBox="1">
            <a:spLocks noChangeArrowheads="1"/>
          </p:cNvSpPr>
          <p:nvPr/>
        </p:nvSpPr>
        <p:spPr bwMode="auto">
          <a:xfrm>
            <a:off x="2025650" y="1219200"/>
            <a:ext cx="5553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Simple Cells: “Line Detectors”</a:t>
            </a:r>
          </a:p>
        </p:txBody>
      </p:sp>
      <p:pic>
        <p:nvPicPr>
          <p:cNvPr id="461838"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133600"/>
            <a:ext cx="268605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183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2850" y="2133600"/>
            <a:ext cx="27495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1840" name="Rectangle 16"/>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2167278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2850" name="Group 2"/>
          <p:cNvGrpSpPr>
            <a:grpSpLocks/>
          </p:cNvGrpSpPr>
          <p:nvPr/>
        </p:nvGrpSpPr>
        <p:grpSpPr bwMode="auto">
          <a:xfrm>
            <a:off x="0" y="0"/>
            <a:ext cx="9144000" cy="6858000"/>
            <a:chOff x="0" y="0"/>
            <a:chExt cx="5760" cy="4320"/>
          </a:xfrm>
        </p:grpSpPr>
        <p:sp>
          <p:nvSpPr>
            <p:cNvPr id="462851"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62852" name="Group 4"/>
            <p:cNvGrpSpPr>
              <a:grpSpLocks/>
            </p:cNvGrpSpPr>
            <p:nvPr/>
          </p:nvGrpSpPr>
          <p:grpSpPr bwMode="auto">
            <a:xfrm>
              <a:off x="96" y="528"/>
              <a:ext cx="5472" cy="96"/>
              <a:chOff x="96" y="528"/>
              <a:chExt cx="5472" cy="96"/>
            </a:xfrm>
          </p:grpSpPr>
          <p:sp>
            <p:nvSpPr>
              <p:cNvPr id="462853"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2854"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2855"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62856" name="Group 8"/>
            <p:cNvGrpSpPr>
              <a:grpSpLocks/>
            </p:cNvGrpSpPr>
            <p:nvPr/>
          </p:nvGrpSpPr>
          <p:grpSpPr bwMode="auto">
            <a:xfrm>
              <a:off x="383" y="96"/>
              <a:ext cx="97" cy="4128"/>
              <a:chOff x="383" y="96"/>
              <a:chExt cx="96" cy="4224"/>
            </a:xfrm>
          </p:grpSpPr>
          <p:sp>
            <p:nvSpPr>
              <p:cNvPr id="462857"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2858"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2859"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62860"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Cortical Receptive Fields</a:t>
            </a:r>
          </a:p>
        </p:txBody>
      </p:sp>
      <p:sp>
        <p:nvSpPr>
          <p:cNvPr id="462861" name="Text Box 13"/>
          <p:cNvSpPr txBox="1">
            <a:spLocks noChangeArrowheads="1"/>
          </p:cNvSpPr>
          <p:nvPr/>
        </p:nvSpPr>
        <p:spPr bwMode="auto">
          <a:xfrm>
            <a:off x="1935163" y="1219200"/>
            <a:ext cx="57340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Simple Cells: “Edge Detectors”</a:t>
            </a:r>
          </a:p>
        </p:txBody>
      </p:sp>
      <p:pic>
        <p:nvPicPr>
          <p:cNvPr id="462862"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273300"/>
            <a:ext cx="3162300"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2863"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284413"/>
            <a:ext cx="3282950" cy="402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2864" name="Rectangle 16"/>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3808087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3874" name="Group 2"/>
          <p:cNvGrpSpPr>
            <a:grpSpLocks/>
          </p:cNvGrpSpPr>
          <p:nvPr/>
        </p:nvGrpSpPr>
        <p:grpSpPr bwMode="auto">
          <a:xfrm>
            <a:off x="0" y="0"/>
            <a:ext cx="9144000" cy="6858000"/>
            <a:chOff x="0" y="0"/>
            <a:chExt cx="5760" cy="4320"/>
          </a:xfrm>
        </p:grpSpPr>
        <p:sp>
          <p:nvSpPr>
            <p:cNvPr id="463875"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63876" name="Group 4"/>
            <p:cNvGrpSpPr>
              <a:grpSpLocks/>
            </p:cNvGrpSpPr>
            <p:nvPr/>
          </p:nvGrpSpPr>
          <p:grpSpPr bwMode="auto">
            <a:xfrm>
              <a:off x="96" y="528"/>
              <a:ext cx="5472" cy="96"/>
              <a:chOff x="96" y="528"/>
              <a:chExt cx="5472" cy="96"/>
            </a:xfrm>
          </p:grpSpPr>
          <p:sp>
            <p:nvSpPr>
              <p:cNvPr id="463877"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3878"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3879"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63880" name="Group 8"/>
            <p:cNvGrpSpPr>
              <a:grpSpLocks/>
            </p:cNvGrpSpPr>
            <p:nvPr/>
          </p:nvGrpSpPr>
          <p:grpSpPr bwMode="auto">
            <a:xfrm>
              <a:off x="383" y="96"/>
              <a:ext cx="97" cy="4128"/>
              <a:chOff x="383" y="96"/>
              <a:chExt cx="96" cy="4224"/>
            </a:xfrm>
          </p:grpSpPr>
          <p:sp>
            <p:nvSpPr>
              <p:cNvPr id="463881"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3882"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3883"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63884"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Cortical Receptive Fields</a:t>
            </a:r>
          </a:p>
        </p:txBody>
      </p:sp>
      <p:sp>
        <p:nvSpPr>
          <p:cNvPr id="463885" name="Text Box 13"/>
          <p:cNvSpPr txBox="1">
            <a:spLocks noChangeArrowheads="1"/>
          </p:cNvSpPr>
          <p:nvPr/>
        </p:nvSpPr>
        <p:spPr bwMode="auto">
          <a:xfrm>
            <a:off x="2247900" y="1219200"/>
            <a:ext cx="5122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Constructing a line detector</a:t>
            </a:r>
          </a:p>
        </p:txBody>
      </p:sp>
      <p:pic>
        <p:nvPicPr>
          <p:cNvPr id="463886"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9600" y="2590800"/>
            <a:ext cx="195580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3887"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8738" y="2628900"/>
            <a:ext cx="299402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3888"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2400" y="2476500"/>
            <a:ext cx="23876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3889" name="Rectangle 17"/>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1541933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1D Gaussian and its derivatives</a:t>
            </a:r>
          </a:p>
        </p:txBody>
      </p:sp>
      <p:pic>
        <p:nvPicPr>
          <p:cNvPr id="3" name="Picture 2" descr="Screen Shot 2015-02-08 at 10.22.14 PM.png"/>
          <p:cNvPicPr>
            <a:picLocks noChangeAspect="1"/>
          </p:cNvPicPr>
          <p:nvPr/>
        </p:nvPicPr>
        <p:blipFill rotWithShape="1">
          <a:blip r:embed="rId2">
            <a:extLst>
              <a:ext uri="{28A0092B-C50C-407E-A947-70E740481C1C}">
                <a14:useLocalDpi xmlns:a14="http://schemas.microsoft.com/office/drawing/2010/main" val="0"/>
              </a:ext>
            </a:extLst>
          </a:blip>
          <a:srcRect l="21347" t="22864" r="-817" b="-1873"/>
          <a:stretch/>
        </p:blipFill>
        <p:spPr>
          <a:xfrm>
            <a:off x="3810000" y="2971800"/>
            <a:ext cx="7266760" cy="2363749"/>
          </a:xfrm>
          <a:prstGeom prst="rect">
            <a:avLst/>
          </a:prstGeom>
        </p:spPr>
      </p:pic>
      <p:pic>
        <p:nvPicPr>
          <p:cNvPr id="4" name="Picture 3" descr="Screen Shot 2015-02-08 at 10.24.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28800"/>
            <a:ext cx="3851290" cy="2824279"/>
          </a:xfrm>
          <a:prstGeom prst="rect">
            <a:avLst/>
          </a:prstGeom>
        </p:spPr>
      </p:pic>
      <p:pic>
        <p:nvPicPr>
          <p:cNvPr id="5" name="Picture 4" descr="Screen Shot 2015-02-08 at 10.23.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5791200"/>
            <a:ext cx="8305800" cy="779188"/>
          </a:xfrm>
          <a:prstGeom prst="rect">
            <a:avLst/>
          </a:prstGeom>
        </p:spPr>
      </p:pic>
    </p:spTree>
    <p:extLst>
      <p:ext uri="{BB962C8B-B14F-4D97-AF65-F5344CB8AC3E}">
        <p14:creationId xmlns:p14="http://schemas.microsoft.com/office/powerpoint/2010/main" val="2752989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Oriented Gaussian Derivatives in 2D</a:t>
            </a:r>
          </a:p>
        </p:txBody>
      </p:sp>
      <p:pic>
        <p:nvPicPr>
          <p:cNvPr id="3" name="Picture 2" descr="Screen Shot 2015-02-08 at 10.28.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1980"/>
            <a:ext cx="9144000" cy="4385612"/>
          </a:xfrm>
          <a:prstGeom prst="rect">
            <a:avLst/>
          </a:prstGeom>
        </p:spPr>
      </p:pic>
    </p:spTree>
    <p:extLst>
      <p:ext uri="{BB962C8B-B14F-4D97-AF65-F5344CB8AC3E}">
        <p14:creationId xmlns:p14="http://schemas.microsoft.com/office/powerpoint/2010/main" val="2628579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a:t>Oriented Gaussian First and Second Derivatives</a:t>
            </a:r>
          </a:p>
        </p:txBody>
      </p:sp>
      <p:pic>
        <p:nvPicPr>
          <p:cNvPr id="3" name="Picture 2" descr="Screen Shot 2015-02-08 at 10.55.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7959"/>
            <a:ext cx="9144000" cy="1220957"/>
          </a:xfrm>
          <a:prstGeom prst="rect">
            <a:avLst/>
          </a:prstGeom>
        </p:spPr>
      </p:pic>
      <p:pic>
        <p:nvPicPr>
          <p:cNvPr id="4" name="Picture 3" descr="Screen Shot 2015-02-08 at 10.54.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30030"/>
            <a:ext cx="9144000" cy="1223862"/>
          </a:xfrm>
          <a:prstGeom prst="rect">
            <a:avLst/>
          </a:prstGeom>
        </p:spPr>
      </p:pic>
    </p:spTree>
    <p:extLst>
      <p:ext uri="{BB962C8B-B14F-4D97-AF65-F5344CB8AC3E}">
        <p14:creationId xmlns:p14="http://schemas.microsoft.com/office/powerpoint/2010/main" val="990740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1492" name="Picture 4" descr="scan0008"/>
          <p:cNvPicPr>
            <a:picLocks noChangeAspect="1" noChangeArrowheads="1"/>
          </p:cNvPicPr>
          <p:nvPr/>
        </p:nvPicPr>
        <p:blipFill>
          <a:blip r:embed="rId3"/>
          <a:srcRect/>
          <a:stretch>
            <a:fillRect/>
          </a:stretch>
        </p:blipFill>
        <p:spPr bwMode="auto">
          <a:xfrm>
            <a:off x="990600" y="1371600"/>
            <a:ext cx="7315200" cy="5241925"/>
          </a:xfrm>
          <a:prstGeom prst="rect">
            <a:avLst/>
          </a:prstGeom>
          <a:noFill/>
        </p:spPr>
      </p:pic>
      <p:sp>
        <p:nvSpPr>
          <p:cNvPr id="3" name="Title 2"/>
          <p:cNvSpPr>
            <a:spLocks noGrp="1"/>
          </p:cNvSpPr>
          <p:nvPr>
            <p:ph type="title"/>
          </p:nvPr>
        </p:nvSpPr>
        <p:spPr>
          <a:xfrm>
            <a:off x="685800" y="0"/>
            <a:ext cx="7848600" cy="1295400"/>
          </a:xfrm>
        </p:spPr>
        <p:txBody>
          <a:bodyPr/>
          <a:lstStyle/>
          <a:p>
            <a:r>
              <a:rPr lang="en-US" dirty="0"/>
              <a:t>Receptive fields of complex cells</a:t>
            </a:r>
          </a:p>
        </p:txBody>
      </p:sp>
    </p:spTree>
    <p:extLst>
      <p:ext uri="{BB962C8B-B14F-4D97-AF65-F5344CB8AC3E}">
        <p14:creationId xmlns:p14="http://schemas.microsoft.com/office/powerpoint/2010/main" val="1889527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68994" name="Group 2"/>
          <p:cNvGrpSpPr>
            <a:grpSpLocks/>
          </p:cNvGrpSpPr>
          <p:nvPr/>
        </p:nvGrpSpPr>
        <p:grpSpPr bwMode="auto">
          <a:xfrm>
            <a:off x="0" y="0"/>
            <a:ext cx="9144000" cy="6858000"/>
            <a:chOff x="0" y="0"/>
            <a:chExt cx="5760" cy="4320"/>
          </a:xfrm>
        </p:grpSpPr>
        <p:sp>
          <p:nvSpPr>
            <p:cNvPr id="468995" name="Rectangle 3"/>
            <p:cNvSpPr>
              <a:spLocks noChangeArrowheads="1"/>
            </p:cNvSpPr>
            <p:nvPr/>
          </p:nvSpPr>
          <p:spPr bwMode="auto">
            <a:xfrm>
              <a:off x="0" y="0"/>
              <a:ext cx="5760" cy="4320"/>
            </a:xfrm>
            <a:prstGeom prst="rect">
              <a:avLst/>
            </a:prstGeom>
            <a:gradFill rotWithShape="0">
              <a:gsLst>
                <a:gs pos="0">
                  <a:schemeClr val="accent2">
                    <a:gamma/>
                    <a:shade val="62745"/>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sz="2400">
                <a:solidFill>
                  <a:srgbClr val="000000"/>
                </a:solidFill>
              </a:endParaRPr>
            </a:p>
          </p:txBody>
        </p:sp>
        <p:grpSp>
          <p:nvGrpSpPr>
            <p:cNvPr id="468996" name="Group 4"/>
            <p:cNvGrpSpPr>
              <a:grpSpLocks/>
            </p:cNvGrpSpPr>
            <p:nvPr/>
          </p:nvGrpSpPr>
          <p:grpSpPr bwMode="auto">
            <a:xfrm>
              <a:off x="96" y="528"/>
              <a:ext cx="5472" cy="96"/>
              <a:chOff x="96" y="528"/>
              <a:chExt cx="5472" cy="96"/>
            </a:xfrm>
          </p:grpSpPr>
          <p:sp>
            <p:nvSpPr>
              <p:cNvPr id="468997" name="Line 5"/>
              <p:cNvSpPr>
                <a:spLocks noChangeShapeType="1"/>
              </p:cNvSpPr>
              <p:nvPr/>
            </p:nvSpPr>
            <p:spPr bwMode="auto">
              <a:xfrm>
                <a:off x="96" y="528"/>
                <a:ext cx="54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8998" name="Line 6"/>
              <p:cNvSpPr>
                <a:spLocks noChangeShapeType="1"/>
              </p:cNvSpPr>
              <p:nvPr/>
            </p:nvSpPr>
            <p:spPr bwMode="auto">
              <a:xfrm>
                <a:off x="213" y="576"/>
                <a:ext cx="518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8999" name="Line 7"/>
              <p:cNvSpPr>
                <a:spLocks noChangeShapeType="1"/>
              </p:cNvSpPr>
              <p:nvPr/>
            </p:nvSpPr>
            <p:spPr bwMode="auto">
              <a:xfrm>
                <a:off x="323" y="624"/>
                <a:ext cx="494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nvGrpSpPr>
            <p:cNvPr id="469000" name="Group 8"/>
            <p:cNvGrpSpPr>
              <a:grpSpLocks/>
            </p:cNvGrpSpPr>
            <p:nvPr/>
          </p:nvGrpSpPr>
          <p:grpSpPr bwMode="auto">
            <a:xfrm>
              <a:off x="383" y="96"/>
              <a:ext cx="97" cy="4128"/>
              <a:chOff x="383" y="96"/>
              <a:chExt cx="96" cy="4224"/>
            </a:xfrm>
          </p:grpSpPr>
          <p:sp>
            <p:nvSpPr>
              <p:cNvPr id="469001" name="Line 9"/>
              <p:cNvSpPr>
                <a:spLocks noChangeShapeType="1"/>
              </p:cNvSpPr>
              <p:nvPr/>
            </p:nvSpPr>
            <p:spPr bwMode="auto">
              <a:xfrm rot="-5400000">
                <a:off x="-1729" y="2208"/>
                <a:ext cx="4224"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9002" name="Line 10"/>
              <p:cNvSpPr>
                <a:spLocks noChangeShapeType="1"/>
              </p:cNvSpPr>
              <p:nvPr/>
            </p:nvSpPr>
            <p:spPr bwMode="auto">
              <a:xfrm rot="-5400000">
                <a:off x="-1570" y="2229"/>
                <a:ext cx="400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sp>
            <p:nvSpPr>
              <p:cNvPr id="469003" name="Line 11"/>
              <p:cNvSpPr>
                <a:spLocks noChangeShapeType="1"/>
              </p:cNvSpPr>
              <p:nvPr/>
            </p:nvSpPr>
            <p:spPr bwMode="auto">
              <a:xfrm rot="-5400000">
                <a:off x="-1430" y="2236"/>
                <a:ext cx="381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latin typeface="Arial" charset="0"/>
                </a:endParaRPr>
              </a:p>
            </p:txBody>
          </p:sp>
        </p:grpSp>
      </p:grpSp>
      <p:sp>
        <p:nvSpPr>
          <p:cNvPr id="469004" name="Text Box 12"/>
          <p:cNvSpPr txBox="1">
            <a:spLocks noChangeArrowheads="1"/>
          </p:cNvSpPr>
          <p:nvPr/>
        </p:nvSpPr>
        <p:spPr bwMode="auto">
          <a:xfrm>
            <a:off x="1847850" y="120650"/>
            <a:ext cx="561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b="1">
                <a:solidFill>
                  <a:srgbClr val="FFFF00"/>
                </a:solidFill>
                <a:latin typeface="Helvetica" pitchFamily="34" charset="0"/>
              </a:rPr>
              <a:t>Cortical Receptive Fields</a:t>
            </a:r>
          </a:p>
        </p:txBody>
      </p:sp>
      <p:sp>
        <p:nvSpPr>
          <p:cNvPr id="469005" name="Text Box 13"/>
          <p:cNvSpPr txBox="1">
            <a:spLocks noChangeArrowheads="1"/>
          </p:cNvSpPr>
          <p:nvPr/>
        </p:nvSpPr>
        <p:spPr bwMode="auto">
          <a:xfrm>
            <a:off x="1981200" y="1477963"/>
            <a:ext cx="53276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200">
                <a:solidFill>
                  <a:srgbClr val="FFFF00"/>
                </a:solidFill>
                <a:latin typeface="Helvetica" pitchFamily="34" charset="0"/>
              </a:rPr>
              <a:t>Constructing a Complex Cell</a:t>
            </a:r>
          </a:p>
        </p:txBody>
      </p:sp>
      <p:pic>
        <p:nvPicPr>
          <p:cNvPr id="469006"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2797175"/>
            <a:ext cx="38862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9007"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3517900"/>
            <a:ext cx="2374900"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9008"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9925" y="2765425"/>
            <a:ext cx="2403475"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9009" name="Rectangle 17"/>
          <p:cNvSpPr>
            <a:spLocks noChangeArrowheads="1"/>
          </p:cNvSpPr>
          <p:nvPr/>
        </p:nvSpPr>
        <p:spPr bwMode="auto">
          <a:xfrm>
            <a:off x="7335838" y="6537325"/>
            <a:ext cx="18081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000">
                <a:solidFill>
                  <a:srgbClr val="FFFFFF"/>
                </a:solidFill>
                <a:latin typeface="EngraversGothic BT Regular" charset="0"/>
              </a:rPr>
              <a:t>© Stephen E. Palmer, 2002</a:t>
            </a:r>
          </a:p>
        </p:txBody>
      </p:sp>
    </p:spTree>
    <p:extLst>
      <p:ext uri="{BB962C8B-B14F-4D97-AF65-F5344CB8AC3E}">
        <p14:creationId xmlns:p14="http://schemas.microsoft.com/office/powerpoint/2010/main" val="1448194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8" name="Picture 4" descr="scan0014"/>
          <p:cNvPicPr>
            <a:picLocks noChangeAspect="1" noChangeArrowheads="1"/>
          </p:cNvPicPr>
          <p:nvPr/>
        </p:nvPicPr>
        <p:blipFill>
          <a:blip r:embed="rId3"/>
          <a:srcRect/>
          <a:stretch>
            <a:fillRect/>
          </a:stretch>
        </p:blipFill>
        <p:spPr bwMode="auto">
          <a:xfrm>
            <a:off x="1066800" y="968375"/>
            <a:ext cx="7086600" cy="5889625"/>
          </a:xfrm>
          <a:prstGeom prst="rect">
            <a:avLst/>
          </a:prstGeom>
          <a:noFill/>
        </p:spPr>
      </p:pic>
      <p:sp>
        <p:nvSpPr>
          <p:cNvPr id="3" name="Title 2"/>
          <p:cNvSpPr>
            <a:spLocks noGrp="1"/>
          </p:cNvSpPr>
          <p:nvPr>
            <p:ph type="title"/>
          </p:nvPr>
        </p:nvSpPr>
        <p:spPr>
          <a:xfrm>
            <a:off x="685800" y="0"/>
            <a:ext cx="7848600" cy="1371600"/>
          </a:xfrm>
        </p:spPr>
        <p:txBody>
          <a:bodyPr/>
          <a:lstStyle/>
          <a:p>
            <a:r>
              <a:rPr lang="en-US" dirty="0" err="1"/>
              <a:t>Hypercolumns</a:t>
            </a:r>
            <a:r>
              <a:rPr lang="en-US" dirty="0"/>
              <a:t> in visual cortex</a:t>
            </a:r>
          </a:p>
        </p:txBody>
      </p:sp>
    </p:spTree>
    <p:extLst>
      <p:ext uri="{BB962C8B-B14F-4D97-AF65-F5344CB8AC3E}">
        <p14:creationId xmlns:p14="http://schemas.microsoft.com/office/powerpoint/2010/main" val="1789873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 y="152400"/>
            <a:ext cx="7772400" cy="1143000"/>
          </a:xfrm>
        </p:spPr>
        <p:txBody>
          <a:bodyPr/>
          <a:lstStyle/>
          <a:p>
            <a:pPr eaLnBrk="1" hangingPunct="1"/>
            <a:r>
              <a:rPr lang="en-US"/>
              <a:t>Texture Analysis</a:t>
            </a:r>
          </a:p>
        </p:txBody>
      </p:sp>
      <p:sp>
        <p:nvSpPr>
          <p:cNvPr id="37891" name="Rectangle 3"/>
          <p:cNvSpPr>
            <a:spLocks noGrp="1" noChangeArrowheads="1"/>
          </p:cNvSpPr>
          <p:nvPr>
            <p:ph type="body" idx="1"/>
          </p:nvPr>
        </p:nvSpPr>
        <p:spPr>
          <a:xfrm>
            <a:off x="228600" y="4648200"/>
            <a:ext cx="8561388" cy="2057400"/>
          </a:xfrm>
        </p:spPr>
        <p:txBody>
          <a:bodyPr/>
          <a:lstStyle/>
          <a:p>
            <a:pPr eaLnBrk="1" hangingPunct="1">
              <a:spcBef>
                <a:spcPts val="513"/>
              </a:spcBef>
              <a:buFontTx/>
              <a:buNone/>
            </a:pPr>
            <a:r>
              <a:rPr lang="en-GB" sz="2900"/>
              <a:t>Compare textures and decide if they’re made of the same “stuff”.</a:t>
            </a:r>
            <a:endParaRPr lang="en-GB" sz="2800"/>
          </a:p>
          <a:p>
            <a:pPr lvl="1" eaLnBrk="1" hangingPunct="1">
              <a:spcBef>
                <a:spcPct val="0"/>
              </a:spcBef>
              <a:spcAft>
                <a:spcPts val="1125"/>
              </a:spcAft>
            </a:pPr>
            <a:endParaRPr lang="en-US" sz="2400"/>
          </a:p>
        </p:txBody>
      </p:sp>
      <p:pic>
        <p:nvPicPr>
          <p:cNvPr id="37892"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981200" y="1295400"/>
            <a:ext cx="4948238" cy="2946400"/>
          </a:xfrm>
          <a:prstGeom prst="rect">
            <a:avLst/>
          </a:prstGeom>
          <a:noFill/>
          <a:ln w="9525">
            <a:noFill/>
            <a:miter lim="800000"/>
            <a:headEnd/>
            <a:tailEnd/>
          </a:ln>
        </p:spPr>
      </p:pic>
      <p:sp>
        <p:nvSpPr>
          <p:cNvPr id="37893" name="Freeform 5"/>
          <p:cNvSpPr>
            <a:spLocks noChangeArrowheads="1"/>
          </p:cNvSpPr>
          <p:nvPr/>
        </p:nvSpPr>
        <p:spPr bwMode="auto">
          <a:xfrm rot="-5400000">
            <a:off x="7167563" y="2525713"/>
            <a:ext cx="376237" cy="681037"/>
          </a:xfrm>
          <a:custGeom>
            <a:avLst/>
            <a:gdLst>
              <a:gd name="T0" fmla="*/ 2147483647 w 1051"/>
              <a:gd name="T1" fmla="*/ 0 h 1897"/>
              <a:gd name="T2" fmla="*/ 2147483647 w 1051"/>
              <a:gd name="T3" fmla="*/ 0 h 1897"/>
              <a:gd name="T4" fmla="*/ 2147483647 w 1051"/>
              <a:gd name="T5" fmla="*/ 2147483647 h 1897"/>
              <a:gd name="T6" fmla="*/ 0 w 1051"/>
              <a:gd name="T7" fmla="*/ 2147483647 h 1897"/>
              <a:gd name="T8" fmla="*/ 2147483647 w 1051"/>
              <a:gd name="T9" fmla="*/ 2147483647 h 1897"/>
              <a:gd name="T10" fmla="*/ 2147483647 w 1051"/>
              <a:gd name="T11" fmla="*/ 2147483647 h 1897"/>
              <a:gd name="T12" fmla="*/ 2147483647 w 1051"/>
              <a:gd name="T13" fmla="*/ 2147483647 h 1897"/>
              <a:gd name="T14" fmla="*/ 2147483647 w 1051"/>
              <a:gd name="T15" fmla="*/ 0 h 1897"/>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897"/>
              <a:gd name="T26" fmla="*/ 1051 w 1051"/>
              <a:gd name="T27" fmla="*/ 1897 h 18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897">
                <a:moveTo>
                  <a:pt x="787" y="0"/>
                </a:moveTo>
                <a:lnTo>
                  <a:pt x="263" y="0"/>
                </a:lnTo>
                <a:lnTo>
                  <a:pt x="263" y="1421"/>
                </a:lnTo>
                <a:lnTo>
                  <a:pt x="0" y="1421"/>
                </a:lnTo>
                <a:lnTo>
                  <a:pt x="525" y="1896"/>
                </a:lnTo>
                <a:lnTo>
                  <a:pt x="1050" y="1421"/>
                </a:lnTo>
                <a:lnTo>
                  <a:pt x="787" y="1421"/>
                </a:lnTo>
                <a:lnTo>
                  <a:pt x="787" y="0"/>
                </a:lnTo>
              </a:path>
            </a:pathLst>
          </a:custGeom>
          <a:solidFill>
            <a:srgbClr val="66FF33"/>
          </a:solidFill>
          <a:ln w="1440">
            <a:solidFill>
              <a:srgbClr val="000000"/>
            </a:solidFill>
            <a:round/>
            <a:headEnd/>
            <a:tailEnd/>
          </a:ln>
        </p:spPr>
        <p:txBody>
          <a:bodyPr wrap="none" anchor="ctr">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84" charset="-128"/>
              <a:cs typeface="Arial"/>
            </a:endParaRPr>
          </a:p>
        </p:txBody>
      </p:sp>
      <p:sp>
        <p:nvSpPr>
          <p:cNvPr id="37894" name="Text Box 6"/>
          <p:cNvSpPr txBox="1">
            <a:spLocks noChangeArrowheads="1"/>
          </p:cNvSpPr>
          <p:nvPr/>
        </p:nvSpPr>
        <p:spPr bwMode="auto">
          <a:xfrm>
            <a:off x="1752600" y="4038600"/>
            <a:ext cx="3260725" cy="519113"/>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Times New Roman" pitchFamily="-84" charset="0"/>
                <a:ea typeface="ＭＳ Ｐゴシック" pitchFamily="-84" charset="-128"/>
                <a:cs typeface="Arial"/>
              </a:rPr>
              <a:t>True (infinite) texture</a:t>
            </a:r>
            <a:endParaRPr kumimoji="0" lang="en-US" sz="2800" b="0" i="0" u="none" strike="noStrike" kern="1200" cap="none" spc="0" normalizeH="0" baseline="0" noProof="0">
              <a:ln>
                <a:noFill/>
              </a:ln>
              <a:solidFill>
                <a:srgbClr val="000000"/>
              </a:solidFill>
              <a:effectLst/>
              <a:uLnTx/>
              <a:uFillTx/>
              <a:latin typeface="Times New Roman" pitchFamily="-84" charset="0"/>
              <a:ea typeface="ＭＳ Ｐゴシック" pitchFamily="-84" charset="-128"/>
              <a:cs typeface="Arial"/>
            </a:endParaRPr>
          </a:p>
        </p:txBody>
      </p:sp>
      <p:sp>
        <p:nvSpPr>
          <p:cNvPr id="37895" name="Text Box 7"/>
          <p:cNvSpPr txBox="1">
            <a:spLocks noChangeArrowheads="1"/>
          </p:cNvSpPr>
          <p:nvPr/>
        </p:nvSpPr>
        <p:spPr bwMode="auto">
          <a:xfrm>
            <a:off x="5029200" y="2590800"/>
            <a:ext cx="1984375" cy="519113"/>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itchFamily="-84" charset="0"/>
                <a:ea typeface="ＭＳ Ｐゴシック" pitchFamily="-84" charset="-128"/>
                <a:cs typeface="Arial"/>
              </a:rPr>
              <a:t>ANALYSIS</a:t>
            </a:r>
          </a:p>
        </p:txBody>
      </p:sp>
      <p:sp>
        <p:nvSpPr>
          <p:cNvPr id="37898" name="Text Box 10"/>
          <p:cNvSpPr txBox="1">
            <a:spLocks noChangeArrowheads="1"/>
          </p:cNvSpPr>
          <p:nvPr/>
        </p:nvSpPr>
        <p:spPr bwMode="auto">
          <a:xfrm>
            <a:off x="7620000" y="2438400"/>
            <a:ext cx="1524000" cy="822325"/>
          </a:xfrm>
          <a:prstGeom prst="rect">
            <a:avLst/>
          </a:prstGeom>
          <a:noFill/>
          <a:ln w="9525">
            <a:noFill/>
            <a:miter lim="800000"/>
            <a:headEnd/>
            <a:tailEnd/>
          </a:ln>
        </p:spPr>
        <p:txBody>
          <a:bodyPr>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84" charset="0"/>
                <a:ea typeface="ＭＳ Ｐゴシック" pitchFamily="-84" charset="-128"/>
                <a:cs typeface="Arial"/>
              </a:rPr>
              <a:t>“Same” or “different”</a:t>
            </a:r>
          </a:p>
        </p:txBody>
      </p:sp>
    </p:spTree>
    <p:extLst>
      <p:ext uri="{BB962C8B-B14F-4D97-AF65-F5344CB8AC3E}">
        <p14:creationId xmlns:p14="http://schemas.microsoft.com/office/powerpoint/2010/main" val="957449178"/>
      </p:ext>
    </p:extLst>
  </p:cSld>
  <p:clrMapOvr>
    <a:masterClrMapping/>
  </p:clrMapOvr>
  <p:transition advTm="44544"/>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dirty="0"/>
              <a:t>Modeling </a:t>
            </a:r>
            <a:r>
              <a:rPr lang="en-US" dirty="0" err="1"/>
              <a:t>hypercolumns</a:t>
            </a:r>
            <a:endParaRPr lang="en-US" dirty="0"/>
          </a:p>
        </p:txBody>
      </p:sp>
      <p:sp>
        <p:nvSpPr>
          <p:cNvPr id="171011" name="Rectangle 3"/>
          <p:cNvSpPr>
            <a:spLocks noGrp="1" noChangeArrowheads="1"/>
          </p:cNvSpPr>
          <p:nvPr>
            <p:ph type="body" sz="half" idx="1"/>
          </p:nvPr>
        </p:nvSpPr>
        <p:spPr/>
        <p:txBody>
          <a:bodyPr>
            <a:normAutofit/>
          </a:bodyPr>
          <a:lstStyle/>
          <a:p>
            <a:r>
              <a:rPr lang="en-US" sz="2800" dirty="0"/>
              <a:t>Elongated directional Gaussian derivatives</a:t>
            </a:r>
          </a:p>
          <a:p>
            <a:r>
              <a:rPr lang="en-US" sz="2800" dirty="0"/>
              <a:t>Gabor filters could be used instead</a:t>
            </a:r>
          </a:p>
          <a:p>
            <a:r>
              <a:rPr lang="en-US" sz="2800" dirty="0"/>
              <a:t>Multiple orientations, scales</a:t>
            </a:r>
          </a:p>
        </p:txBody>
      </p:sp>
      <p:pic>
        <p:nvPicPr>
          <p:cNvPr id="171012" name="Picture 4" descr="univ_filt_set"/>
          <p:cNvPicPr>
            <a:picLocks noChangeAspect="1" noChangeArrowheads="1"/>
          </p:cNvPicPr>
          <p:nvPr/>
        </p:nvPicPr>
        <p:blipFill>
          <a:blip r:embed="rId3"/>
          <a:srcRect l="6380" t="1395" r="476" b="4449"/>
          <a:stretch>
            <a:fillRect/>
          </a:stretch>
        </p:blipFill>
        <p:spPr bwMode="auto">
          <a:xfrm>
            <a:off x="5105400" y="1981200"/>
            <a:ext cx="3406775" cy="3425825"/>
          </a:xfrm>
          <a:prstGeom prst="rect">
            <a:avLst/>
          </a:prstGeom>
          <a:noFill/>
        </p:spPr>
      </p:pic>
    </p:spTree>
    <p:extLst>
      <p:ext uri="{BB962C8B-B14F-4D97-AF65-F5344CB8AC3E}">
        <p14:creationId xmlns:p14="http://schemas.microsoft.com/office/powerpoint/2010/main" val="122203736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ltLang="en-US"/>
              <a:t>Mapping from Retina to V1</a:t>
            </a:r>
          </a:p>
        </p:txBody>
      </p:sp>
      <p:pic>
        <p:nvPicPr>
          <p:cNvPr id="457731" name="Picture 3" descr="tootell-grid2"/>
          <p:cNvPicPr>
            <a:picLocks noChangeAspect="1" noChangeArrowheads="1"/>
          </p:cNvPicPr>
          <p:nvPr/>
        </p:nvPicPr>
        <p:blipFill>
          <a:blip r:embed="rId2">
            <a:extLst>
              <a:ext uri="{28A0092B-C50C-407E-A947-70E740481C1C}">
                <a14:useLocalDpi xmlns:a14="http://schemas.microsoft.com/office/drawing/2010/main" val="0"/>
              </a:ext>
            </a:extLst>
          </a:blip>
          <a:srcRect l="30429" t="10698" r="16614" b="54681"/>
          <a:stretch>
            <a:fillRect/>
          </a:stretch>
        </p:blipFill>
        <p:spPr bwMode="auto">
          <a:xfrm>
            <a:off x="533400" y="1874838"/>
            <a:ext cx="3581400" cy="3154362"/>
          </a:xfrm>
          <a:prstGeom prst="rect">
            <a:avLst/>
          </a:prstGeom>
          <a:noFill/>
          <a:extLst>
            <a:ext uri="{909E8E84-426E-40DD-AFC4-6F175D3DCCD1}">
              <a14:hiddenFill xmlns:a14="http://schemas.microsoft.com/office/drawing/2010/main">
                <a:solidFill>
                  <a:srgbClr val="FFFFFF"/>
                </a:solidFill>
              </a14:hiddenFill>
            </a:ext>
          </a:extLst>
        </p:spPr>
      </p:pic>
      <p:pic>
        <p:nvPicPr>
          <p:cNvPr id="457732" name="Picture 4" descr="tootell-grid2"/>
          <p:cNvPicPr>
            <a:picLocks noChangeAspect="1" noChangeArrowheads="1"/>
          </p:cNvPicPr>
          <p:nvPr/>
        </p:nvPicPr>
        <p:blipFill>
          <a:blip r:embed="rId2">
            <a:extLst>
              <a:ext uri="{28A0092B-C50C-407E-A947-70E740481C1C}">
                <a14:useLocalDpi xmlns:a14="http://schemas.microsoft.com/office/drawing/2010/main" val="0"/>
              </a:ext>
            </a:extLst>
          </a:blip>
          <a:srcRect l="12727" t="46884" b="19627"/>
          <a:stretch>
            <a:fillRect/>
          </a:stretch>
        </p:blipFill>
        <p:spPr bwMode="auto">
          <a:xfrm>
            <a:off x="4495800" y="2133600"/>
            <a:ext cx="4343400" cy="262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410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pPr>
              <a:defRPr/>
            </a:pPr>
            <a:r>
              <a:rPr lang="en-US" dirty="0" err="1"/>
              <a:t>Overcomplete</a:t>
            </a:r>
            <a:r>
              <a:rPr lang="en-US" dirty="0"/>
              <a:t> representation: filter banks</a:t>
            </a:r>
          </a:p>
        </p:txBody>
      </p:sp>
      <p:pic>
        <p:nvPicPr>
          <p:cNvPr id="63491" name="Picture 3"/>
          <p:cNvPicPr>
            <a:picLocks noChangeAspect="1" noChangeArrowheads="1"/>
          </p:cNvPicPr>
          <p:nvPr/>
        </p:nvPicPr>
        <p:blipFill>
          <a:blip r:embed="rId2" cstate="print"/>
          <a:srcRect/>
          <a:stretch>
            <a:fillRect/>
          </a:stretch>
        </p:blipFill>
        <p:spPr bwMode="auto">
          <a:xfrm>
            <a:off x="685800" y="2438400"/>
            <a:ext cx="7207250" cy="2438400"/>
          </a:xfrm>
          <a:prstGeom prst="rect">
            <a:avLst/>
          </a:prstGeom>
          <a:noFill/>
          <a:ln w="9525">
            <a:noFill/>
            <a:miter lim="800000"/>
            <a:headEnd/>
            <a:tailEnd/>
          </a:ln>
        </p:spPr>
      </p:pic>
      <p:sp>
        <p:nvSpPr>
          <p:cNvPr id="63492" name="TextBox 12"/>
          <p:cNvSpPr txBox="1">
            <a:spLocks noChangeArrowheads="1"/>
          </p:cNvSpPr>
          <p:nvPr/>
        </p:nvSpPr>
        <p:spPr bwMode="auto">
          <a:xfrm>
            <a:off x="3429000" y="2057400"/>
            <a:ext cx="1528763"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rPr>
              <a:t>LM Filter Bank</a:t>
            </a:r>
          </a:p>
        </p:txBody>
      </p:sp>
      <p:sp>
        <p:nvSpPr>
          <p:cNvPr id="63493" name="TextBox 5"/>
          <p:cNvSpPr txBox="1">
            <a:spLocks noChangeArrowheads="1"/>
          </p:cNvSpPr>
          <p:nvPr/>
        </p:nvSpPr>
        <p:spPr bwMode="auto">
          <a:xfrm>
            <a:off x="609600" y="6096000"/>
            <a:ext cx="810418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Code for filter banks: </a:t>
            </a:r>
            <a:r>
              <a:rPr lang="en-US" i="1">
                <a:solidFill>
                  <a:prstClr val="black"/>
                </a:solidFill>
                <a:latin typeface="Arial" charset="0"/>
              </a:rPr>
              <a:t>www.robots.ox.ac.uk/~vgg/research/texclass/filters.html</a:t>
            </a:r>
            <a:endParaRPr lang="en-US">
              <a:solidFill>
                <a:prstClr val="black"/>
              </a:solidFill>
              <a:latin typeface="Arial" charset="0"/>
            </a:endParaRPr>
          </a:p>
        </p:txBody>
      </p:sp>
    </p:spTree>
    <p:extLst>
      <p:ext uri="{BB962C8B-B14F-4D97-AF65-F5344CB8AC3E}">
        <p14:creationId xmlns:p14="http://schemas.microsoft.com/office/powerpoint/2010/main" val="232000698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endParaRPr lang="en-US"/>
          </a:p>
        </p:txBody>
      </p:sp>
      <p:pic>
        <p:nvPicPr>
          <p:cNvPr id="103427" name="Picture 4" descr="capit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01600"/>
            <a:ext cx="5486400"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rot="16200000">
            <a:off x="-4399757" y="2166144"/>
            <a:ext cx="9091613" cy="292100"/>
          </a:xfrm>
          <a:prstGeom prst="rect">
            <a:avLst/>
          </a:prstGeom>
          <a:noFill/>
        </p:spPr>
        <p:txBody>
          <a:bodyPr>
            <a:spAutoFit/>
          </a:bodyPr>
          <a:lstStyle/>
          <a:p>
            <a:pPr fontAlgn="base">
              <a:spcBef>
                <a:spcPct val="0"/>
              </a:spcBef>
              <a:spcAft>
                <a:spcPct val="0"/>
              </a:spcAft>
              <a:defRPr/>
            </a:pPr>
            <a:r>
              <a:rPr lang="en-US" sz="1300" dirty="0">
                <a:solidFill>
                  <a:srgbClr val="000000"/>
                </a:solidFill>
              </a:rPr>
              <a:t>Image from http://www.texasexplorer.com/austincap2.jpg</a:t>
            </a:r>
          </a:p>
        </p:txBody>
      </p:sp>
      <p:sp>
        <p:nvSpPr>
          <p:cNvPr id="7" name="TextBox 6"/>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2338443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09863" y="325438"/>
            <a:ext cx="4198937" cy="369887"/>
          </a:xfrm>
          <a:prstGeom prst="rect">
            <a:avLst/>
          </a:prstGeom>
          <a:noFill/>
        </p:spPr>
        <p:txBody>
          <a:bodyPr>
            <a:spAutoFit/>
          </a:bodyPr>
          <a:lstStyle/>
          <a:p>
            <a:pPr fontAlgn="base">
              <a:spcBef>
                <a:spcPct val="0"/>
              </a:spcBef>
              <a:spcAft>
                <a:spcPct val="0"/>
              </a:spcAft>
              <a:defRPr/>
            </a:pPr>
            <a:r>
              <a:rPr lang="en-US" dirty="0">
                <a:solidFill>
                  <a:srgbClr val="000000"/>
                </a:solidFill>
              </a:rPr>
              <a:t>Showing magnitude of responses</a:t>
            </a:r>
          </a:p>
        </p:txBody>
      </p:sp>
      <p:pic>
        <p:nvPicPr>
          <p:cNvPr id="104451" name="Picture 8" descr="capital.jpgfiltermag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9" descr="filter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3813" y="0"/>
            <a:ext cx="2770187"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7978628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endParaRPr lang="en-US"/>
          </a:p>
        </p:txBody>
      </p:sp>
      <p:pic>
        <p:nvPicPr>
          <p:cNvPr id="105475" name="Picture 2" descr="capital.jpgfiltermag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3" descr="filte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625" y="0"/>
            <a:ext cx="274637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1237139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endParaRPr lang="en-US"/>
          </a:p>
        </p:txBody>
      </p:sp>
      <p:pic>
        <p:nvPicPr>
          <p:cNvPr id="106499" name="Picture 2" descr="capital.jpgfilterma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3" descr="filter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9956940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endParaRPr lang="en-US"/>
          </a:p>
        </p:txBody>
      </p:sp>
      <p:pic>
        <p:nvPicPr>
          <p:cNvPr id="107523" name="Picture 2" descr="capital.jpgfiltermag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3" descr="filter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4902640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endParaRPr lang="en-US"/>
          </a:p>
        </p:txBody>
      </p:sp>
      <p:pic>
        <p:nvPicPr>
          <p:cNvPr id="108547" name="Picture 2" descr="capital.jpgfiltermag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3" descr="filter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1599796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endParaRPr lang="en-US"/>
          </a:p>
        </p:txBody>
      </p:sp>
      <p:pic>
        <p:nvPicPr>
          <p:cNvPr id="109571" name="Picture 2" descr="capital.jpgfiltermag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3" descr="filter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7163" y="0"/>
            <a:ext cx="263683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505026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When are two textures similar?</a:t>
            </a:r>
          </a:p>
        </p:txBody>
      </p:sp>
      <p:pic>
        <p:nvPicPr>
          <p:cNvPr id="36867" name="Picture 3" descr="http://www.cs.berkeley.edu/~efros/research/quilting/figs/synth/3_out.gif"/>
          <p:cNvPicPr>
            <a:picLocks noChangeAspect="1" noChangeArrowheads="1"/>
          </p:cNvPicPr>
          <p:nvPr/>
        </p:nvPicPr>
        <p:blipFill>
          <a:blip r:embed="rId2"/>
          <a:srcRect t="65605" r="62170"/>
          <a:stretch>
            <a:fillRect/>
          </a:stretch>
        </p:blipFill>
        <p:spPr bwMode="auto">
          <a:xfrm>
            <a:off x="5943600" y="2154238"/>
            <a:ext cx="1660525" cy="1509712"/>
          </a:xfrm>
          <a:prstGeom prst="rect">
            <a:avLst/>
          </a:prstGeom>
          <a:noFill/>
          <a:ln w="9525">
            <a:noFill/>
            <a:miter lim="800000"/>
            <a:headEnd/>
            <a:tailEnd/>
          </a:ln>
        </p:spPr>
      </p:pic>
      <p:pic>
        <p:nvPicPr>
          <p:cNvPr id="36868" name="Picture 4" descr="http://www.cs.berkeley.edu/~efros/research/quilting/figs/synth/3_out.gif"/>
          <p:cNvPicPr>
            <a:picLocks noChangeAspect="1" noChangeArrowheads="1"/>
          </p:cNvPicPr>
          <p:nvPr/>
        </p:nvPicPr>
        <p:blipFill>
          <a:blip r:embed="rId2"/>
          <a:srcRect t="29150" r="63544" b="36130"/>
          <a:stretch>
            <a:fillRect/>
          </a:stretch>
        </p:blipFill>
        <p:spPr bwMode="auto">
          <a:xfrm>
            <a:off x="889000" y="1336675"/>
            <a:ext cx="1600200" cy="1524000"/>
          </a:xfrm>
          <a:prstGeom prst="rect">
            <a:avLst/>
          </a:prstGeom>
          <a:noFill/>
          <a:ln w="9525">
            <a:noFill/>
            <a:miter lim="800000"/>
            <a:headEnd/>
            <a:tailEnd/>
          </a:ln>
        </p:spPr>
      </p:pic>
      <p:pic>
        <p:nvPicPr>
          <p:cNvPr id="36869" name="Picture 5" descr="http://www.cs.berkeley.edu/~efros/research/quilting/figs/synth/3_out.gif"/>
          <p:cNvPicPr>
            <a:picLocks noChangeAspect="1" noChangeArrowheads="1"/>
          </p:cNvPicPr>
          <p:nvPr/>
        </p:nvPicPr>
        <p:blipFill>
          <a:blip r:embed="rId2"/>
          <a:srcRect r="61809" b="65280"/>
          <a:stretch>
            <a:fillRect/>
          </a:stretch>
        </p:blipFill>
        <p:spPr bwMode="auto">
          <a:xfrm>
            <a:off x="1682750" y="3398838"/>
            <a:ext cx="1676400" cy="1524000"/>
          </a:xfrm>
          <a:prstGeom prst="rect">
            <a:avLst/>
          </a:prstGeom>
          <a:noFill/>
          <a:ln w="9525">
            <a:noFill/>
            <a:miter lim="800000"/>
            <a:headEnd/>
            <a:tailEnd/>
          </a:ln>
        </p:spPr>
      </p:pic>
      <p:pic>
        <p:nvPicPr>
          <p:cNvPr id="36870" name="Picture 6" descr="http://www.cs.berkeley.edu/~efros/research/quilting/figs/synth/3_out.gif"/>
          <p:cNvPicPr>
            <a:picLocks noChangeAspect="1" noChangeArrowheads="1"/>
          </p:cNvPicPr>
          <p:nvPr/>
        </p:nvPicPr>
        <p:blipFill>
          <a:blip r:embed="rId2"/>
          <a:srcRect l="50343" t="65280" r="11465"/>
          <a:stretch>
            <a:fillRect/>
          </a:stretch>
        </p:blipFill>
        <p:spPr bwMode="auto">
          <a:xfrm>
            <a:off x="3516313" y="1346200"/>
            <a:ext cx="1676400" cy="1524000"/>
          </a:xfrm>
          <a:prstGeom prst="rect">
            <a:avLst/>
          </a:prstGeom>
          <a:noFill/>
          <a:ln w="9525">
            <a:noFill/>
            <a:miter lim="800000"/>
            <a:headEnd/>
            <a:tailEnd/>
          </a:ln>
        </p:spPr>
      </p:pic>
      <p:pic>
        <p:nvPicPr>
          <p:cNvPr id="36871" name="Picture 7" descr="http://www.cs.berkeley.edu/~efros/research/quilting/figs/synth/3_out.gif"/>
          <p:cNvPicPr>
            <a:picLocks noChangeAspect="1" noChangeArrowheads="1"/>
          </p:cNvPicPr>
          <p:nvPr/>
        </p:nvPicPr>
        <p:blipFill>
          <a:blip r:embed="rId2"/>
          <a:srcRect l="62495" r="-687" b="65280"/>
          <a:stretch>
            <a:fillRect/>
          </a:stretch>
        </p:blipFill>
        <p:spPr bwMode="auto">
          <a:xfrm>
            <a:off x="3978275" y="3581400"/>
            <a:ext cx="1676400" cy="1524000"/>
          </a:xfrm>
          <a:prstGeom prst="rect">
            <a:avLst/>
          </a:prstGeom>
          <a:noFill/>
          <a:ln w="9525">
            <a:noFill/>
            <a:miter lim="800000"/>
            <a:headEnd/>
            <a:tailEnd/>
          </a:ln>
        </p:spPr>
      </p:pic>
      <p:sp>
        <p:nvSpPr>
          <p:cNvPr id="36872" name="Text Box 8"/>
          <p:cNvSpPr txBox="1">
            <a:spLocks noChangeArrowheads="1"/>
          </p:cNvSpPr>
          <p:nvPr/>
        </p:nvSpPr>
        <p:spPr bwMode="auto">
          <a:xfrm>
            <a:off x="5008563" y="1733550"/>
            <a:ext cx="184150" cy="45720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84" charset="-128"/>
              <a:cs typeface="Arial"/>
            </a:endParaRPr>
          </a:p>
        </p:txBody>
      </p:sp>
    </p:spTree>
    <p:extLst>
      <p:ext uri="{BB962C8B-B14F-4D97-AF65-F5344CB8AC3E}">
        <p14:creationId xmlns:p14="http://schemas.microsoft.com/office/powerpoint/2010/main" val="22989593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endParaRPr lang="en-US"/>
          </a:p>
        </p:txBody>
      </p:sp>
      <p:pic>
        <p:nvPicPr>
          <p:cNvPr id="110595" name="Picture 2" descr="capital.jpgfiltermag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3" descr="filter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5596028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endParaRPr lang="en-US"/>
          </a:p>
        </p:txBody>
      </p:sp>
      <p:pic>
        <p:nvPicPr>
          <p:cNvPr id="111619" name="Picture 2" descr="capital.jpgfiltermag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3" descr="filter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23166800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endParaRPr lang="en-US"/>
          </a:p>
        </p:txBody>
      </p:sp>
      <p:pic>
        <p:nvPicPr>
          <p:cNvPr id="112643" name="Picture 2" descr="capital.jpgfiltermag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3" descr="filter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7163" y="0"/>
            <a:ext cx="263683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802854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endParaRPr lang="en-US"/>
          </a:p>
        </p:txBody>
      </p:sp>
      <p:pic>
        <p:nvPicPr>
          <p:cNvPr id="113667" name="Picture 2" descr="capital.jpgfiltermag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3" descr="filter1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4138" y="0"/>
            <a:ext cx="27098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446469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endParaRPr lang="en-US"/>
          </a:p>
        </p:txBody>
      </p:sp>
      <p:pic>
        <p:nvPicPr>
          <p:cNvPr id="114691" name="Picture 2" descr="capital.jpgfiltermag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3" descr="filter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1438" y="0"/>
            <a:ext cx="272256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4823992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endParaRPr lang="en-US"/>
          </a:p>
        </p:txBody>
      </p:sp>
      <p:pic>
        <p:nvPicPr>
          <p:cNvPr id="115715" name="Picture 2" descr="capital.jpgfiltermag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filter1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3538" y="0"/>
            <a:ext cx="24304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15221042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endParaRPr lang="en-US"/>
          </a:p>
        </p:txBody>
      </p:sp>
      <p:pic>
        <p:nvPicPr>
          <p:cNvPr id="116739" name="Picture 2" descr="capital.jpgfiltermag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3" descr="filter1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7488" y="0"/>
            <a:ext cx="2576512"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4368419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endParaRPr lang="en-US"/>
          </a:p>
        </p:txBody>
      </p:sp>
      <p:pic>
        <p:nvPicPr>
          <p:cNvPr id="117763" name="Picture 2" descr="capital.jpgfiltermag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3" descr="filter1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650" y="0"/>
            <a:ext cx="26733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10909657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endParaRPr lang="en-US"/>
          </a:p>
        </p:txBody>
      </p:sp>
      <p:pic>
        <p:nvPicPr>
          <p:cNvPr id="118787" name="Picture 2" descr="capital.jpgfiltermag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3" descr="filter1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4138" y="0"/>
            <a:ext cx="27098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41206775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endParaRPr lang="en-US"/>
          </a:p>
        </p:txBody>
      </p:sp>
      <p:pic>
        <p:nvPicPr>
          <p:cNvPr id="119811" name="Picture 2" descr="capital.jpgfiltermag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3" descr="filter1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3813" y="0"/>
            <a:ext cx="2770187"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1292143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a:t>Béla</a:t>
            </a:r>
            <a:r>
              <a:rPr lang="en-US" dirty="0"/>
              <a:t> </a:t>
            </a:r>
            <a:r>
              <a:rPr lang="en-US" dirty="0" err="1"/>
              <a:t>Julesz</a:t>
            </a:r>
            <a:r>
              <a:rPr lang="en-US" dirty="0"/>
              <a:t>, father of texture</a:t>
            </a:r>
          </a:p>
        </p:txBody>
      </p:sp>
      <p:sp>
        <p:nvSpPr>
          <p:cNvPr id="3" name="Content Placeholder 2"/>
          <p:cNvSpPr>
            <a:spLocks noGrp="1"/>
          </p:cNvSpPr>
          <p:nvPr>
            <p:ph idx="1"/>
          </p:nvPr>
        </p:nvSpPr>
        <p:spPr/>
        <p:txBody>
          <a:bodyPr/>
          <a:lstStyle/>
          <a:p>
            <a:endParaRPr lang="en-US"/>
          </a:p>
        </p:txBody>
      </p:sp>
      <p:pic>
        <p:nvPicPr>
          <p:cNvPr id="15362" name="Picture 2" descr="https://upload.wikimedia.org/wikipedia/commons/c/c2/B%C3%A9la_Jule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066800"/>
            <a:ext cx="384083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1245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endParaRPr lang="en-US"/>
          </a:p>
        </p:txBody>
      </p:sp>
      <p:pic>
        <p:nvPicPr>
          <p:cNvPr id="120835" name="Picture 2" descr="capital.jpgfiltermag1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3" descr="filter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5388" y="0"/>
            <a:ext cx="2868612"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42017694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endParaRPr lang="en-US"/>
          </a:p>
        </p:txBody>
      </p:sp>
      <p:pic>
        <p:nvPicPr>
          <p:cNvPr id="121859" name="Picture 2" descr="capital.jpgfiltermag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3" descr="filter1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625" y="0"/>
            <a:ext cx="274637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18154674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6" descr="capital_filter38_magnitude_Sq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398463"/>
            <a:ext cx="5942013"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itle 1"/>
          <p:cNvSpPr>
            <a:spLocks noGrp="1"/>
          </p:cNvSpPr>
          <p:nvPr>
            <p:ph type="title"/>
          </p:nvPr>
        </p:nvSpPr>
        <p:spPr/>
        <p:txBody>
          <a:bodyPr/>
          <a:lstStyle/>
          <a:p>
            <a:endParaRPr lang="en-US"/>
          </a:p>
        </p:txBody>
      </p:sp>
      <p:pic>
        <p:nvPicPr>
          <p:cNvPr id="122884" name="Picture 3" descr="filter3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4138" y="0"/>
            <a:ext cx="27098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apita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81250" y="1092200"/>
            <a:ext cx="3797300"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561138"/>
            <a:ext cx="3492500" cy="277812"/>
          </a:xfrm>
          <a:prstGeom prst="rect">
            <a:avLst/>
          </a:prstGeom>
          <a:noFill/>
        </p:spPr>
        <p:txBody>
          <a:bodyPr>
            <a:spAutoFit/>
          </a:bodyPr>
          <a:lstStyle/>
          <a:p>
            <a:pPr fontAlgn="base">
              <a:spcBef>
                <a:spcPct val="0"/>
              </a:spcBef>
              <a:spcAft>
                <a:spcPct val="0"/>
              </a:spcAft>
              <a:defRPr/>
            </a:pPr>
            <a:r>
              <a:rPr lang="en-US" sz="1200" dirty="0">
                <a:solidFill>
                  <a:srgbClr val="000000"/>
                </a:solidFill>
              </a:rPr>
              <a:t>Kristen </a:t>
            </a:r>
            <a:r>
              <a:rPr lang="en-US" sz="1200" dirty="0" err="1">
                <a:solidFill>
                  <a:srgbClr val="000000"/>
                </a:solidFill>
              </a:rPr>
              <a:t>Grauman</a:t>
            </a:r>
            <a:endParaRPr lang="en-US" sz="1200" dirty="0">
              <a:solidFill>
                <a:srgbClr val="000000"/>
              </a:solidFill>
            </a:endParaRPr>
          </a:p>
        </p:txBody>
      </p:sp>
    </p:spTree>
    <p:extLst>
      <p:ext uri="{BB962C8B-B14F-4D97-AF65-F5344CB8AC3E}">
        <p14:creationId xmlns:p14="http://schemas.microsoft.com/office/powerpoint/2010/main" val="321146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How can we represent texture?</a:t>
            </a:r>
          </a:p>
        </p:txBody>
      </p:sp>
      <p:sp>
        <p:nvSpPr>
          <p:cNvPr id="65539" name="Content Placeholder 2"/>
          <p:cNvSpPr>
            <a:spLocks noGrp="1"/>
          </p:cNvSpPr>
          <p:nvPr>
            <p:ph idx="1"/>
          </p:nvPr>
        </p:nvSpPr>
        <p:spPr/>
        <p:txBody>
          <a:bodyPr/>
          <a:lstStyle/>
          <a:p>
            <a:endParaRPr lang="en-US" dirty="0"/>
          </a:p>
          <a:p>
            <a:pPr marL="0" indent="0">
              <a:buNone/>
            </a:pPr>
            <a:endParaRPr lang="en-US" dirty="0"/>
          </a:p>
          <a:p>
            <a:r>
              <a:rPr lang="en-US" dirty="0"/>
              <a:t>Idea 1: Record simple statistics (e.g., mean, std.) of absolute filter responses</a:t>
            </a:r>
          </a:p>
          <a:p>
            <a:pPr marL="0" indent="0">
              <a:buNone/>
            </a:pPr>
            <a:endParaRPr lang="en-US" dirty="0"/>
          </a:p>
          <a:p>
            <a:endParaRPr lang="en-US" dirty="0"/>
          </a:p>
          <a:p>
            <a:pPr>
              <a:buFont typeface="Arial" charset="0"/>
              <a:buNone/>
            </a:pPr>
            <a:endParaRPr lang="en-US" dirty="0"/>
          </a:p>
        </p:txBody>
      </p:sp>
    </p:spTree>
    <p:extLst>
      <p:ext uri="{BB962C8B-B14F-4D97-AF65-F5344CB8AC3E}">
        <p14:creationId xmlns:p14="http://schemas.microsoft.com/office/powerpoint/2010/main" val="9405422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Can you match the texture to the response?</a:t>
            </a:r>
          </a:p>
        </p:txBody>
      </p:sp>
      <p:pic>
        <p:nvPicPr>
          <p:cNvPr id="66563" name="Picture 2"/>
          <p:cNvPicPr>
            <a:picLocks noChangeAspect="1" noChangeArrowheads="1"/>
          </p:cNvPicPr>
          <p:nvPr/>
        </p:nvPicPr>
        <p:blipFill>
          <a:blip r:embed="rId2" cstate="print"/>
          <a:srcRect l="9259" t="56296" r="29630" b="25926"/>
          <a:stretch>
            <a:fillRect/>
          </a:stretch>
        </p:blipFill>
        <p:spPr bwMode="auto">
          <a:xfrm>
            <a:off x="381000" y="2895600"/>
            <a:ext cx="4724400" cy="858838"/>
          </a:xfrm>
          <a:prstGeom prst="rect">
            <a:avLst/>
          </a:prstGeom>
          <a:noFill/>
          <a:ln w="9525">
            <a:noFill/>
            <a:miter lim="800000"/>
            <a:headEnd/>
            <a:tailEnd/>
          </a:ln>
        </p:spPr>
      </p:pic>
      <p:pic>
        <p:nvPicPr>
          <p:cNvPr id="66564" name="Picture 2"/>
          <p:cNvPicPr>
            <a:picLocks noChangeAspect="1" noChangeArrowheads="1"/>
          </p:cNvPicPr>
          <p:nvPr/>
        </p:nvPicPr>
        <p:blipFill>
          <a:blip r:embed="rId2" cstate="print"/>
          <a:srcRect l="7407" t="14815" r="27779" b="58517"/>
          <a:stretch>
            <a:fillRect/>
          </a:stretch>
        </p:blipFill>
        <p:spPr bwMode="auto">
          <a:xfrm>
            <a:off x="381000" y="1371600"/>
            <a:ext cx="4741863" cy="1219200"/>
          </a:xfrm>
          <a:prstGeom prst="rect">
            <a:avLst/>
          </a:prstGeom>
          <a:noFill/>
          <a:ln w="9525">
            <a:noFill/>
            <a:miter lim="800000"/>
            <a:headEnd/>
            <a:tailEnd/>
          </a:ln>
        </p:spPr>
      </p:pic>
      <p:pic>
        <p:nvPicPr>
          <p:cNvPr id="66565" name="Picture 3"/>
          <p:cNvPicPr>
            <a:picLocks noChangeAspect="1" noChangeArrowheads="1"/>
          </p:cNvPicPr>
          <p:nvPr/>
        </p:nvPicPr>
        <p:blipFill>
          <a:blip r:embed="rId3" cstate="print"/>
          <a:srcRect/>
          <a:stretch>
            <a:fillRect/>
          </a:stretch>
        </p:blipFill>
        <p:spPr bwMode="auto">
          <a:xfrm>
            <a:off x="6553200" y="2895600"/>
            <a:ext cx="1930400" cy="1447800"/>
          </a:xfrm>
          <a:prstGeom prst="rect">
            <a:avLst/>
          </a:prstGeom>
          <a:noFill/>
          <a:ln w="9525">
            <a:noFill/>
            <a:miter lim="800000"/>
            <a:headEnd/>
            <a:tailEnd/>
          </a:ln>
        </p:spPr>
      </p:pic>
      <p:sp>
        <p:nvSpPr>
          <p:cNvPr id="66566" name="TextBox 6"/>
          <p:cNvSpPr txBox="1">
            <a:spLocks noChangeArrowheads="1"/>
          </p:cNvSpPr>
          <p:nvPr/>
        </p:nvSpPr>
        <p:spPr bwMode="auto">
          <a:xfrm>
            <a:off x="1447800" y="6183313"/>
            <a:ext cx="2590800" cy="369887"/>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black"/>
                </a:solidFill>
                <a:latin typeface="Arial" charset="0"/>
              </a:rPr>
              <a:t>Mean abs responses</a:t>
            </a:r>
          </a:p>
        </p:txBody>
      </p:sp>
      <p:pic>
        <p:nvPicPr>
          <p:cNvPr id="66567" name="Picture 3"/>
          <p:cNvPicPr>
            <a:picLocks noChangeAspect="1" noChangeArrowheads="1"/>
          </p:cNvPicPr>
          <p:nvPr/>
        </p:nvPicPr>
        <p:blipFill>
          <a:blip r:embed="rId4" cstate="print"/>
          <a:srcRect l="7407" t="56296" r="29630" b="25926"/>
          <a:stretch>
            <a:fillRect/>
          </a:stretch>
        </p:blipFill>
        <p:spPr bwMode="auto">
          <a:xfrm>
            <a:off x="381000" y="4114800"/>
            <a:ext cx="4749800" cy="838200"/>
          </a:xfrm>
          <a:prstGeom prst="rect">
            <a:avLst/>
          </a:prstGeom>
          <a:noFill/>
          <a:ln w="9525">
            <a:noFill/>
            <a:miter lim="800000"/>
            <a:headEnd/>
            <a:tailEnd/>
          </a:ln>
        </p:spPr>
      </p:pic>
      <p:pic>
        <p:nvPicPr>
          <p:cNvPr id="66568" name="Picture 4" descr="C:\Documents and Settings\Derek Hoiem\My Documents\Classes\Spring10 - Computer Vision\figs6\T01_05.jpg"/>
          <p:cNvPicPr>
            <a:picLocks noChangeAspect="1" noChangeArrowheads="1"/>
          </p:cNvPicPr>
          <p:nvPr/>
        </p:nvPicPr>
        <p:blipFill>
          <a:blip r:embed="rId5" cstate="print"/>
          <a:srcRect/>
          <a:stretch>
            <a:fillRect/>
          </a:stretch>
        </p:blipFill>
        <p:spPr bwMode="auto">
          <a:xfrm>
            <a:off x="6553200" y="4572000"/>
            <a:ext cx="1981200" cy="1485900"/>
          </a:xfrm>
          <a:prstGeom prst="rect">
            <a:avLst/>
          </a:prstGeom>
          <a:noFill/>
          <a:ln w="9525">
            <a:noFill/>
            <a:miter lim="800000"/>
            <a:headEnd/>
            <a:tailEnd/>
          </a:ln>
        </p:spPr>
      </p:pic>
      <p:pic>
        <p:nvPicPr>
          <p:cNvPr id="66569" name="Picture 5"/>
          <p:cNvPicPr>
            <a:picLocks noChangeAspect="1" noChangeArrowheads="1"/>
          </p:cNvPicPr>
          <p:nvPr/>
        </p:nvPicPr>
        <p:blipFill>
          <a:blip r:embed="rId6" cstate="print"/>
          <a:srcRect l="7407" t="59259" r="29630" b="20000"/>
          <a:stretch>
            <a:fillRect/>
          </a:stretch>
        </p:blipFill>
        <p:spPr bwMode="auto">
          <a:xfrm>
            <a:off x="334963" y="5257800"/>
            <a:ext cx="4811712" cy="990600"/>
          </a:xfrm>
          <a:prstGeom prst="rect">
            <a:avLst/>
          </a:prstGeom>
          <a:noFill/>
          <a:ln w="9525">
            <a:noFill/>
            <a:miter lim="800000"/>
            <a:headEnd/>
            <a:tailEnd/>
          </a:ln>
        </p:spPr>
      </p:pic>
      <p:pic>
        <p:nvPicPr>
          <p:cNvPr id="66570" name="Picture 6" descr="C:\Documents and Settings\Derek Hoiem\My Documents\Classes\Spring10 - Computer Vision\figs6\T09_01.jpg"/>
          <p:cNvPicPr>
            <a:picLocks noChangeAspect="1" noChangeArrowheads="1"/>
          </p:cNvPicPr>
          <p:nvPr/>
        </p:nvPicPr>
        <p:blipFill>
          <a:blip r:embed="rId7" cstate="print"/>
          <a:srcRect/>
          <a:stretch>
            <a:fillRect/>
          </a:stretch>
        </p:blipFill>
        <p:spPr bwMode="auto">
          <a:xfrm>
            <a:off x="6553200" y="1219200"/>
            <a:ext cx="1930400" cy="1447800"/>
          </a:xfrm>
          <a:prstGeom prst="rect">
            <a:avLst/>
          </a:prstGeom>
          <a:noFill/>
          <a:ln w="9525">
            <a:noFill/>
            <a:miter lim="800000"/>
            <a:headEnd/>
            <a:tailEnd/>
          </a:ln>
        </p:spPr>
      </p:pic>
      <p:sp>
        <p:nvSpPr>
          <p:cNvPr id="66571" name="TextBox 10"/>
          <p:cNvSpPr txBox="1">
            <a:spLocks noChangeArrowheads="1"/>
          </p:cNvSpPr>
          <p:nvPr/>
        </p:nvSpPr>
        <p:spPr bwMode="auto">
          <a:xfrm>
            <a:off x="1219200" y="1066800"/>
            <a:ext cx="2590800" cy="369888"/>
          </a:xfrm>
          <a:prstGeom prst="rect">
            <a:avLst/>
          </a:prstGeom>
          <a:noFill/>
          <a:ln w="9525">
            <a:noFill/>
            <a:miter lim="800000"/>
            <a:headEnd/>
            <a:tailEnd/>
          </a:ln>
        </p:spPr>
        <p:txBody>
          <a:bodyPr>
            <a:spAutoFit/>
          </a:bodyPr>
          <a:lstStyle/>
          <a:p>
            <a:pPr algn="ctr" fontAlgn="base">
              <a:spcBef>
                <a:spcPct val="0"/>
              </a:spcBef>
              <a:spcAft>
                <a:spcPct val="0"/>
              </a:spcAft>
            </a:pPr>
            <a:r>
              <a:rPr lang="en-US">
                <a:solidFill>
                  <a:prstClr val="black"/>
                </a:solidFill>
                <a:latin typeface="Arial" charset="0"/>
              </a:rPr>
              <a:t>Filters</a:t>
            </a:r>
          </a:p>
        </p:txBody>
      </p:sp>
      <p:sp>
        <p:nvSpPr>
          <p:cNvPr id="66572" name="TextBox 11"/>
          <p:cNvSpPr txBox="1">
            <a:spLocks noChangeArrowheads="1"/>
          </p:cNvSpPr>
          <p:nvPr/>
        </p:nvSpPr>
        <p:spPr bwMode="auto">
          <a:xfrm>
            <a:off x="6248400" y="1219200"/>
            <a:ext cx="3381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A</a:t>
            </a:r>
          </a:p>
        </p:txBody>
      </p:sp>
      <p:sp>
        <p:nvSpPr>
          <p:cNvPr id="66573" name="TextBox 12"/>
          <p:cNvSpPr txBox="1">
            <a:spLocks noChangeArrowheads="1"/>
          </p:cNvSpPr>
          <p:nvPr/>
        </p:nvSpPr>
        <p:spPr bwMode="auto">
          <a:xfrm>
            <a:off x="6248400" y="2819400"/>
            <a:ext cx="3381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B</a:t>
            </a:r>
          </a:p>
        </p:txBody>
      </p:sp>
      <p:sp>
        <p:nvSpPr>
          <p:cNvPr id="66574" name="TextBox 13"/>
          <p:cNvSpPr txBox="1">
            <a:spLocks noChangeArrowheads="1"/>
          </p:cNvSpPr>
          <p:nvPr/>
        </p:nvSpPr>
        <p:spPr bwMode="auto">
          <a:xfrm>
            <a:off x="6248400" y="4572000"/>
            <a:ext cx="3508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C</a:t>
            </a:r>
          </a:p>
        </p:txBody>
      </p:sp>
      <p:sp>
        <p:nvSpPr>
          <p:cNvPr id="66575" name="TextBox 14"/>
          <p:cNvSpPr txBox="1">
            <a:spLocks noChangeArrowheads="1"/>
          </p:cNvSpPr>
          <p:nvPr/>
        </p:nvSpPr>
        <p:spPr bwMode="auto">
          <a:xfrm>
            <a:off x="76200" y="3048000"/>
            <a:ext cx="3127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1</a:t>
            </a:r>
          </a:p>
        </p:txBody>
      </p:sp>
      <p:sp>
        <p:nvSpPr>
          <p:cNvPr id="66576" name="TextBox 15"/>
          <p:cNvSpPr txBox="1">
            <a:spLocks noChangeArrowheads="1"/>
          </p:cNvSpPr>
          <p:nvPr/>
        </p:nvSpPr>
        <p:spPr bwMode="auto">
          <a:xfrm>
            <a:off x="76200" y="4267200"/>
            <a:ext cx="3127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2</a:t>
            </a:r>
          </a:p>
        </p:txBody>
      </p:sp>
      <p:sp>
        <p:nvSpPr>
          <p:cNvPr id="66577" name="TextBox 16"/>
          <p:cNvSpPr txBox="1">
            <a:spLocks noChangeArrowheads="1"/>
          </p:cNvSpPr>
          <p:nvPr/>
        </p:nvSpPr>
        <p:spPr bwMode="auto">
          <a:xfrm>
            <a:off x="0" y="5638800"/>
            <a:ext cx="3127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prstClr val="black"/>
                </a:solidFill>
                <a:latin typeface="Arial" charset="0"/>
              </a:rPr>
              <a:t>3</a:t>
            </a:r>
          </a:p>
        </p:txBody>
      </p:sp>
    </p:spTree>
    <p:extLst>
      <p:ext uri="{BB962C8B-B14F-4D97-AF65-F5344CB8AC3E}">
        <p14:creationId xmlns:p14="http://schemas.microsoft.com/office/powerpoint/2010/main" val="19844652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How can we represent texture?</a:t>
            </a:r>
          </a:p>
        </p:txBody>
      </p:sp>
      <p:sp>
        <p:nvSpPr>
          <p:cNvPr id="65539" name="Content Placeholder 2"/>
          <p:cNvSpPr>
            <a:spLocks noGrp="1"/>
          </p:cNvSpPr>
          <p:nvPr>
            <p:ph idx="1"/>
          </p:nvPr>
        </p:nvSpPr>
        <p:spPr/>
        <p:txBody>
          <a:bodyPr/>
          <a:lstStyle/>
          <a:p>
            <a:pPr marL="0" indent="0">
              <a:buNone/>
            </a:pPr>
            <a:endParaRPr lang="en-US" dirty="0"/>
          </a:p>
          <a:p>
            <a:r>
              <a:rPr lang="en-US" dirty="0"/>
              <a:t>Can be thought of as an single “orientation histogram”</a:t>
            </a:r>
          </a:p>
          <a:p>
            <a:endParaRPr lang="en-US" dirty="0"/>
          </a:p>
          <a:p>
            <a:r>
              <a:rPr lang="en-US" u="sng" dirty="0"/>
              <a:t>Idea 2</a:t>
            </a:r>
            <a:r>
              <a:rPr lang="en-US" dirty="0"/>
              <a:t>:  Marginal histograms of filter responses </a:t>
            </a:r>
          </a:p>
          <a:p>
            <a:pPr lvl="1"/>
            <a:r>
              <a:rPr lang="en-US" dirty="0"/>
              <a:t>one histogram per filter</a:t>
            </a:r>
          </a:p>
          <a:p>
            <a:pPr marL="0" indent="0">
              <a:buNone/>
            </a:pPr>
            <a:endParaRPr lang="en-US" dirty="0"/>
          </a:p>
          <a:p>
            <a:endParaRPr lang="en-US" dirty="0"/>
          </a:p>
          <a:p>
            <a:pPr>
              <a:buFont typeface="Arial" charset="0"/>
              <a:buNone/>
            </a:pPr>
            <a:endParaRPr lang="en-US" dirty="0"/>
          </a:p>
        </p:txBody>
      </p:sp>
    </p:spTree>
    <p:extLst>
      <p:ext uri="{BB962C8B-B14F-4D97-AF65-F5344CB8AC3E}">
        <p14:creationId xmlns:p14="http://schemas.microsoft.com/office/powerpoint/2010/main" val="2826129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a:t>Multi-scale filter decomposition</a:t>
            </a:r>
          </a:p>
        </p:txBody>
      </p:sp>
      <p:sp>
        <p:nvSpPr>
          <p:cNvPr id="124931" name="Text Box 6"/>
          <p:cNvSpPr txBox="1">
            <a:spLocks noChangeArrowheads="1"/>
          </p:cNvSpPr>
          <p:nvPr/>
        </p:nvSpPr>
        <p:spPr bwMode="auto">
          <a:xfrm>
            <a:off x="441325" y="1524000"/>
            <a:ext cx="1616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latin typeface="Times New Roman" pitchFamily="18" charset="0"/>
              </a:rPr>
              <a:t>Filter bank</a:t>
            </a:r>
          </a:p>
        </p:txBody>
      </p:sp>
      <p:sp>
        <p:nvSpPr>
          <p:cNvPr id="124932" name="Text Box 7"/>
          <p:cNvSpPr txBox="1">
            <a:spLocks noChangeArrowheads="1"/>
          </p:cNvSpPr>
          <p:nvPr/>
        </p:nvSpPr>
        <p:spPr bwMode="auto">
          <a:xfrm>
            <a:off x="381000" y="4648200"/>
            <a:ext cx="1646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latin typeface="Times New Roman" pitchFamily="18" charset="0"/>
              </a:rPr>
              <a:t>Input image</a:t>
            </a:r>
          </a:p>
        </p:txBody>
      </p:sp>
      <p:pic>
        <p:nvPicPr>
          <p:cNvPr id="12493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066800"/>
            <a:ext cx="6553200"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38350"/>
            <a:ext cx="25146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029200"/>
            <a:ext cx="198120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8211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a:t>Filter response histograms</a:t>
            </a:r>
          </a:p>
        </p:txBody>
      </p:sp>
      <p:pic>
        <p:nvPicPr>
          <p:cNvPr id="1259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7658100" cy="496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592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How can we represent texture?</a:t>
            </a:r>
          </a:p>
        </p:txBody>
      </p:sp>
      <p:sp>
        <p:nvSpPr>
          <p:cNvPr id="65539" name="Content Placeholder 2"/>
          <p:cNvSpPr>
            <a:spLocks noGrp="1"/>
          </p:cNvSpPr>
          <p:nvPr>
            <p:ph idx="1"/>
          </p:nvPr>
        </p:nvSpPr>
        <p:spPr/>
        <p:txBody>
          <a:bodyPr/>
          <a:lstStyle/>
          <a:p>
            <a:pPr marL="0" indent="0">
              <a:buNone/>
            </a:pPr>
            <a:endParaRPr lang="en-US" dirty="0"/>
          </a:p>
          <a:p>
            <a:r>
              <a:rPr lang="en-US" dirty="0"/>
              <a:t>Marginal filter response histograms don’t talk to each other (in a direct way)</a:t>
            </a:r>
          </a:p>
          <a:p>
            <a:r>
              <a:rPr lang="en-US" u="sng" dirty="0"/>
              <a:t>Idea 3</a:t>
            </a:r>
            <a:r>
              <a:rPr lang="en-US" dirty="0"/>
              <a:t>:  Histograms of joint responses (</a:t>
            </a:r>
            <a:r>
              <a:rPr lang="en-US" dirty="0" err="1"/>
              <a:t>textons</a:t>
            </a:r>
            <a:r>
              <a:rPr lang="en-US" dirty="0"/>
              <a:t>) </a:t>
            </a:r>
          </a:p>
          <a:p>
            <a:pPr marL="0" indent="0">
              <a:buNone/>
            </a:pPr>
            <a:endParaRPr lang="en-US" dirty="0"/>
          </a:p>
          <a:p>
            <a:endParaRPr lang="en-US" dirty="0"/>
          </a:p>
          <a:p>
            <a:pPr>
              <a:buFont typeface="Arial" charset="0"/>
              <a:buNone/>
            </a:pPr>
            <a:endParaRPr lang="en-US" dirty="0"/>
          </a:p>
        </p:txBody>
      </p:sp>
    </p:spTree>
    <p:extLst>
      <p:ext uri="{BB962C8B-B14F-4D97-AF65-F5344CB8AC3E}">
        <p14:creationId xmlns:p14="http://schemas.microsoft.com/office/powerpoint/2010/main" val="28529357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6" descr="capital_filter38_magnitude_Sq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398463"/>
            <a:ext cx="5942013"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4645025" y="3355975"/>
            <a:ext cx="146050" cy="182563"/>
          </a:xfrm>
          <a:prstGeom prst="rect">
            <a:avLst/>
          </a:prstGeom>
          <a:noFill/>
          <a:ln w="571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cs typeface="Arial" charset="0"/>
            </a:endParaRPr>
          </a:p>
        </p:txBody>
      </p:sp>
      <p:sp>
        <p:nvSpPr>
          <p:cNvPr id="9" name="TextBox 8"/>
          <p:cNvSpPr txBox="1">
            <a:spLocks noChangeArrowheads="1"/>
          </p:cNvSpPr>
          <p:nvPr/>
        </p:nvSpPr>
        <p:spPr bwMode="auto">
          <a:xfrm>
            <a:off x="6762750" y="2917825"/>
            <a:ext cx="3246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rPr>
              <a:t>[r1, r2, …, r38]</a:t>
            </a:r>
          </a:p>
        </p:txBody>
      </p:sp>
      <p:cxnSp>
        <p:nvCxnSpPr>
          <p:cNvPr id="11" name="Straight Arrow Connector 10"/>
          <p:cNvCxnSpPr>
            <a:cxnSpLocks noChangeShapeType="1"/>
            <a:endCxn id="8" idx="3"/>
          </p:cNvCxnSpPr>
          <p:nvPr/>
        </p:nvCxnSpPr>
        <p:spPr bwMode="auto">
          <a:xfrm rot="10800000" flipV="1">
            <a:off x="4791075" y="3209925"/>
            <a:ext cx="2008188" cy="236538"/>
          </a:xfrm>
          <a:prstGeom prst="straightConnector1">
            <a:avLst/>
          </a:prstGeom>
          <a:noFill/>
          <a:ln w="57150" algn="ctr">
            <a:solidFill>
              <a:srgbClr val="FFFF00"/>
            </a:solidFill>
            <a:round/>
            <a:headEnd/>
            <a:tailEnd type="arrow" w="med" len="med"/>
          </a:ln>
          <a:extLst>
            <a:ext uri="{909E8E84-426E-40DD-AFC4-6F175D3DCCD1}">
              <a14:hiddenFill xmlns:a14="http://schemas.microsoft.com/office/drawing/2010/main">
                <a:noFill/>
              </a14:hiddenFill>
            </a:ext>
          </a:extLst>
        </p:spPr>
      </p:cxnSp>
      <p:sp>
        <p:nvSpPr>
          <p:cNvPr id="159751" name="TextBox 11"/>
          <p:cNvSpPr txBox="1">
            <a:spLocks noChangeArrowheads="1"/>
          </p:cNvSpPr>
          <p:nvPr/>
        </p:nvSpPr>
        <p:spPr bwMode="auto">
          <a:xfrm>
            <a:off x="6754813" y="3648075"/>
            <a:ext cx="24177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rPr>
              <a:t>We can form a feature vector from the list of responses at each pixel.</a:t>
            </a:r>
          </a:p>
        </p:txBody>
      </p:sp>
      <p:sp>
        <p:nvSpPr>
          <p:cNvPr id="159752" name="TextBox 9"/>
          <p:cNvSpPr txBox="1">
            <a:spLocks noChangeArrowheads="1"/>
          </p:cNvSpPr>
          <p:nvPr/>
        </p:nvSpPr>
        <p:spPr bwMode="auto">
          <a:xfrm>
            <a:off x="0" y="6561138"/>
            <a:ext cx="3492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sz="1200">
                <a:solidFill>
                  <a:srgbClr val="000000"/>
                </a:solidFill>
              </a:rPr>
              <a:t>Kristen Grauman</a:t>
            </a:r>
          </a:p>
        </p:txBody>
      </p:sp>
      <p:sp>
        <p:nvSpPr>
          <p:cNvPr id="159753" name="Rectangle 4"/>
          <p:cNvSpPr>
            <a:spLocks noGrp="1" noChangeArrowheads="1"/>
          </p:cNvSpPr>
          <p:nvPr>
            <p:ph type="title"/>
          </p:nvPr>
        </p:nvSpPr>
        <p:spPr>
          <a:xfrm>
            <a:off x="76200" y="-76200"/>
            <a:ext cx="8229600" cy="1143000"/>
          </a:xfrm>
        </p:spPr>
        <p:txBody>
          <a:bodyPr/>
          <a:lstStyle/>
          <a:p>
            <a:pPr eaLnBrk="1" hangingPunct="1"/>
            <a:r>
              <a:rPr lang="en-US" dirty="0"/>
              <a:t>Filter Response</a:t>
            </a:r>
          </a:p>
        </p:txBody>
      </p:sp>
      <p:pic>
        <p:nvPicPr>
          <p:cNvPr id="10" name="Picture 3"/>
          <p:cNvPicPr>
            <a:picLocks noChangeAspect="1" noChangeArrowheads="1"/>
          </p:cNvPicPr>
          <p:nvPr/>
        </p:nvPicPr>
        <p:blipFill>
          <a:blip r:embed="rId4" cstate="print"/>
          <a:srcRect/>
          <a:stretch>
            <a:fillRect/>
          </a:stretch>
        </p:blipFill>
        <p:spPr bwMode="auto">
          <a:xfrm>
            <a:off x="4419600" y="762000"/>
            <a:ext cx="4789488" cy="1620408"/>
          </a:xfrm>
          <a:prstGeom prst="rect">
            <a:avLst/>
          </a:prstGeom>
          <a:noFill/>
          <a:ln w="9525">
            <a:noFill/>
            <a:miter lim="800000"/>
            <a:headEnd/>
            <a:tailEnd/>
          </a:ln>
        </p:spPr>
      </p:pic>
    </p:spTree>
    <p:extLst>
      <p:ext uri="{BB962C8B-B14F-4D97-AF65-F5344CB8AC3E}">
        <p14:creationId xmlns:p14="http://schemas.microsoft.com/office/powerpoint/2010/main" val="3682190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a:t>Texton Discrimination (Julesz)</a:t>
            </a:r>
          </a:p>
        </p:txBody>
      </p:sp>
      <p:pic>
        <p:nvPicPr>
          <p:cNvPr id="10243" name="Picture 3" descr="text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56260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1066800" y="5334000"/>
            <a:ext cx="6959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000">
                <a:solidFill>
                  <a:srgbClr val="000000"/>
                </a:solidFill>
                <a:latin typeface="Arial Narrow" pitchFamily="34" charset="0"/>
              </a:rPr>
              <a:t>Human vision is sensitive to the difference of some types of elements and</a:t>
            </a:r>
          </a:p>
          <a:p>
            <a:pPr eaLnBrk="1" fontAlgn="base" hangingPunct="1">
              <a:spcBef>
                <a:spcPct val="0"/>
              </a:spcBef>
              <a:spcAft>
                <a:spcPct val="0"/>
              </a:spcAft>
            </a:pPr>
            <a:r>
              <a:rPr lang="en-US" altLang="en-US" sz="2000">
                <a:solidFill>
                  <a:srgbClr val="000000"/>
                </a:solidFill>
                <a:latin typeface="Arial Narrow" pitchFamily="34" charset="0"/>
              </a:rPr>
              <a:t>  appears to be “numb” on other types of differences.</a:t>
            </a:r>
          </a:p>
        </p:txBody>
      </p:sp>
    </p:spTree>
    <p:extLst>
      <p:ext uri="{BB962C8B-B14F-4D97-AF65-F5344CB8AC3E}">
        <p14:creationId xmlns:p14="http://schemas.microsoft.com/office/powerpoint/2010/main" val="6074819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770" name="Rectangle 4"/>
          <p:cNvSpPr>
            <a:spLocks noGrp="1" noChangeArrowheads="1"/>
          </p:cNvSpPr>
          <p:nvPr>
            <p:ph type="title"/>
          </p:nvPr>
        </p:nvSpPr>
        <p:spPr/>
        <p:txBody>
          <a:bodyPr/>
          <a:lstStyle/>
          <a:p>
            <a:pPr eaLnBrk="1" hangingPunct="1"/>
            <a:r>
              <a:rPr lang="en-US"/>
              <a:t>What does it capture?</a:t>
            </a:r>
            <a:endParaRPr lang="ru-RU"/>
          </a:p>
        </p:txBody>
      </p:sp>
      <p:pic>
        <p:nvPicPr>
          <p:cNvPr id="16077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743200"/>
            <a:ext cx="7035800" cy="394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2" name="Text Box 6"/>
          <p:cNvSpPr txBox="1">
            <a:spLocks noChangeArrowheads="1"/>
          </p:cNvSpPr>
          <p:nvPr/>
        </p:nvSpPr>
        <p:spPr bwMode="auto">
          <a:xfrm>
            <a:off x="2422525" y="1411288"/>
            <a:ext cx="570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rPr>
              <a:t>v = F * Patch       (where F is filter matrix)</a:t>
            </a:r>
            <a:endParaRPr lang="ru-RU">
              <a:solidFill>
                <a:srgbClr val="000000"/>
              </a:solidFill>
            </a:endParaRPr>
          </a:p>
        </p:txBody>
      </p:sp>
    </p:spTree>
    <p:extLst>
      <p:ext uri="{BB962C8B-B14F-4D97-AF65-F5344CB8AC3E}">
        <p14:creationId xmlns:p14="http://schemas.microsoft.com/office/powerpoint/2010/main" val="5654613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a:t>Textons (Malik et al, IJCV 2001)</a:t>
            </a:r>
          </a:p>
        </p:txBody>
      </p:sp>
      <p:sp>
        <p:nvSpPr>
          <p:cNvPr id="161795" name="Rectangle 3"/>
          <p:cNvSpPr>
            <a:spLocks noGrp="1" noChangeArrowheads="1"/>
          </p:cNvSpPr>
          <p:nvPr>
            <p:ph type="body" sz="half" idx="1"/>
          </p:nvPr>
        </p:nvSpPr>
        <p:spPr>
          <a:xfrm>
            <a:off x="914400" y="1524000"/>
            <a:ext cx="7315200" cy="685800"/>
          </a:xfrm>
        </p:spPr>
        <p:txBody>
          <a:bodyPr/>
          <a:lstStyle/>
          <a:p>
            <a:pPr eaLnBrk="1" hangingPunct="1"/>
            <a:r>
              <a:rPr lang="en-US" sz="2800" dirty="0"/>
              <a:t>Cluster vectors of filter responses</a:t>
            </a:r>
          </a:p>
        </p:txBody>
      </p:sp>
      <p:pic>
        <p:nvPicPr>
          <p:cNvPr id="161796" name="Picture 4" descr="polkadot_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62200"/>
            <a:ext cx="190500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5" descr="polkadot_text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191000"/>
            <a:ext cx="19050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6" descr="polkadot_channe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362200"/>
            <a:ext cx="4267200"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81823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838200" y="609600"/>
            <a:ext cx="7772400" cy="1143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fontAlgn="base">
              <a:spcBef>
                <a:spcPct val="0"/>
              </a:spcBef>
              <a:spcAft>
                <a:spcPct val="0"/>
              </a:spcAft>
              <a:defRPr/>
            </a:pPr>
            <a:r>
              <a:rPr lang="en-US" sz="4400">
                <a:solidFill>
                  <a:srgbClr val="000000"/>
                </a:solidFill>
              </a:rPr>
              <a:t>Textons (cont.)</a:t>
            </a:r>
          </a:p>
        </p:txBody>
      </p:sp>
      <p:pic>
        <p:nvPicPr>
          <p:cNvPr id="162819" name="Picture 3" descr="penguin_image"/>
          <p:cNvPicPr>
            <a:picLocks noChangeAspect="1" noChangeArrowheads="1"/>
          </p:cNvPicPr>
          <p:nvPr/>
        </p:nvPicPr>
        <p:blipFill>
          <a:blip r:embed="rId3">
            <a:extLst>
              <a:ext uri="{28A0092B-C50C-407E-A947-70E740481C1C}">
                <a14:useLocalDpi xmlns:a14="http://schemas.microsoft.com/office/drawing/2010/main" val="0"/>
              </a:ext>
            </a:extLst>
          </a:blip>
          <a:srcRect l="569" t="1932" r="-650" b="587"/>
          <a:stretch>
            <a:fillRect/>
          </a:stretch>
        </p:blipFill>
        <p:spPr bwMode="auto">
          <a:xfrm>
            <a:off x="1458913" y="2170113"/>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4" descr="penguin_text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114800"/>
            <a:ext cx="19050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descr="penguin_channe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133600"/>
            <a:ext cx="41148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35284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p:cNvGrpSpPr>
            <a:grpSpLocks/>
          </p:cNvGrpSpPr>
          <p:nvPr/>
        </p:nvGrpSpPr>
        <p:grpSpPr bwMode="auto">
          <a:xfrm>
            <a:off x="838200" y="533400"/>
            <a:ext cx="3101975" cy="5519738"/>
            <a:chOff x="528" y="336"/>
            <a:chExt cx="1954" cy="3477"/>
          </a:xfrm>
        </p:grpSpPr>
        <p:pic>
          <p:nvPicPr>
            <p:cNvPr id="40978" name="Picture 3" descr="DaVinci_face_on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1392"/>
              <a:ext cx="1954" cy="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9956" name="Text Box 4"/>
            <p:cNvSpPr txBox="1">
              <a:spLocks noChangeArrowheads="1"/>
            </p:cNvSpPr>
            <p:nvPr/>
          </p:nvSpPr>
          <p:spPr bwMode="auto">
            <a:xfrm>
              <a:off x="576" y="336"/>
              <a:ext cx="1584" cy="498"/>
            </a:xfrm>
            <a:prstGeom prst="rect">
              <a:avLst/>
            </a:prstGeom>
            <a:solidFill>
              <a:srgbClr val="DCF6D6"/>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sz="4400" b="1">
                  <a:solidFill>
                    <a:srgbClr val="000000"/>
                  </a:solidFill>
                  <a:effectLst>
                    <a:outerShdw blurRad="38100" dist="38100" dir="2700000" algn="tl">
                      <a:srgbClr val="FFFFFF"/>
                    </a:outerShdw>
                  </a:effectLst>
                </a:rPr>
                <a:t>Object</a:t>
              </a:r>
            </a:p>
          </p:txBody>
        </p:sp>
      </p:grpSp>
      <p:grpSp>
        <p:nvGrpSpPr>
          <p:cNvPr id="509957" name="Group 5"/>
          <p:cNvGrpSpPr>
            <a:grpSpLocks/>
          </p:cNvGrpSpPr>
          <p:nvPr/>
        </p:nvGrpSpPr>
        <p:grpSpPr bwMode="auto">
          <a:xfrm>
            <a:off x="3429000" y="533400"/>
            <a:ext cx="5334000" cy="6096000"/>
            <a:chOff x="2160" y="336"/>
            <a:chExt cx="3360" cy="3840"/>
          </a:xfrm>
        </p:grpSpPr>
        <p:grpSp>
          <p:nvGrpSpPr>
            <p:cNvPr id="40964" name="Group 6"/>
            <p:cNvGrpSpPr>
              <a:grpSpLocks/>
            </p:cNvGrpSpPr>
            <p:nvPr/>
          </p:nvGrpSpPr>
          <p:grpSpPr bwMode="auto">
            <a:xfrm>
              <a:off x="3072" y="1008"/>
              <a:ext cx="2274" cy="3168"/>
              <a:chOff x="3072" y="1008"/>
              <a:chExt cx="2274" cy="3168"/>
            </a:xfrm>
          </p:grpSpPr>
          <p:pic>
            <p:nvPicPr>
              <p:cNvPr id="40967" name="Picture 7" descr="lunch-bag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1008"/>
                <a:ext cx="2274" cy="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descr="ermine"/>
              <p:cNvPicPr>
                <a:picLocks noChangeAspect="1" noChangeArrowheads="1"/>
              </p:cNvPicPr>
              <p:nvPr/>
            </p:nvPicPr>
            <p:blipFill>
              <a:blip r:embed="rId4">
                <a:extLst>
                  <a:ext uri="{28A0092B-C50C-407E-A947-70E740481C1C}">
                    <a14:useLocalDpi xmlns:a14="http://schemas.microsoft.com/office/drawing/2010/main" val="0"/>
                  </a:ext>
                </a:extLst>
              </a:blip>
              <a:srcRect l="49399" t="22293" r="38898" b="71706"/>
              <a:stretch>
                <a:fillRect/>
              </a:stretch>
            </p:blipFill>
            <p:spPr bwMode="auto">
              <a:xfrm>
                <a:off x="4560" y="3072"/>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9" descr="ermine"/>
              <p:cNvPicPr>
                <a:picLocks noChangeAspect="1" noChangeArrowheads="1"/>
              </p:cNvPicPr>
              <p:nvPr/>
            </p:nvPicPr>
            <p:blipFill>
              <a:blip r:embed="rId4">
                <a:extLst>
                  <a:ext uri="{28A0092B-C50C-407E-A947-70E740481C1C}">
                    <a14:useLocalDpi xmlns:a14="http://schemas.microsoft.com/office/drawing/2010/main" val="0"/>
                  </a:ext>
                </a:extLst>
              </a:blip>
              <a:srcRect l="57591" t="4288" r="29535" b="88853"/>
              <a:stretch>
                <a:fillRect/>
              </a:stretch>
            </p:blipFill>
            <p:spPr bwMode="auto">
              <a:xfrm>
                <a:off x="4224" y="1632"/>
                <a:ext cx="432"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0" descr="ermine"/>
              <p:cNvPicPr>
                <a:picLocks noChangeAspect="1" noChangeArrowheads="1"/>
              </p:cNvPicPr>
              <p:nvPr/>
            </p:nvPicPr>
            <p:blipFill>
              <a:blip r:embed="rId4">
                <a:extLst>
                  <a:ext uri="{28A0092B-C50C-407E-A947-70E740481C1C}">
                    <a14:useLocalDpi xmlns:a14="http://schemas.microsoft.com/office/drawing/2010/main" val="0"/>
                  </a:ext>
                </a:extLst>
              </a:blip>
              <a:srcRect l="43547" t="38583" r="43579" b="54558"/>
              <a:stretch>
                <a:fillRect/>
              </a:stretch>
            </p:blipFill>
            <p:spPr bwMode="auto">
              <a:xfrm>
                <a:off x="3360" y="3120"/>
                <a:ext cx="432"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1" descr="ermine"/>
              <p:cNvPicPr>
                <a:picLocks noChangeAspect="1" noChangeArrowheads="1"/>
              </p:cNvPicPr>
              <p:nvPr/>
            </p:nvPicPr>
            <p:blipFill>
              <a:blip r:embed="rId4">
                <a:extLst>
                  <a:ext uri="{28A0092B-C50C-407E-A947-70E740481C1C}">
                    <a14:useLocalDpi xmlns:a14="http://schemas.microsoft.com/office/drawing/2010/main" val="0"/>
                  </a:ext>
                </a:extLst>
              </a:blip>
              <a:srcRect l="38866" t="15433" r="51772" b="79422"/>
              <a:stretch>
                <a:fillRect/>
              </a:stretch>
            </p:blipFill>
            <p:spPr bwMode="auto">
              <a:xfrm>
                <a:off x="4416" y="249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2" descr="ermine"/>
              <p:cNvPicPr>
                <a:picLocks noChangeAspect="1" noChangeArrowheads="1"/>
              </p:cNvPicPr>
              <p:nvPr/>
            </p:nvPicPr>
            <p:blipFill>
              <a:blip r:embed="rId4">
                <a:extLst>
                  <a:ext uri="{28A0092B-C50C-407E-A947-70E740481C1C}">
                    <a14:useLocalDpi xmlns:a14="http://schemas.microsoft.com/office/drawing/2010/main" val="0"/>
                  </a:ext>
                </a:extLst>
              </a:blip>
              <a:srcRect l="58762" t="14577" r="31876" b="79422"/>
              <a:stretch>
                <a:fillRect/>
              </a:stretch>
            </p:blipFill>
            <p:spPr bwMode="auto">
              <a:xfrm>
                <a:off x="3840" y="2544"/>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13" descr="ermine"/>
              <p:cNvPicPr>
                <a:picLocks noChangeAspect="1" noChangeArrowheads="1"/>
              </p:cNvPicPr>
              <p:nvPr/>
            </p:nvPicPr>
            <p:blipFill>
              <a:blip r:embed="rId4">
                <a:extLst>
                  <a:ext uri="{28A0092B-C50C-407E-A947-70E740481C1C}">
                    <a14:useLocalDpi xmlns:a14="http://schemas.microsoft.com/office/drawing/2010/main" val="0"/>
                  </a:ext>
                </a:extLst>
              </a:blip>
              <a:srcRect l="56421" t="32582" r="31876" b="62274"/>
              <a:stretch>
                <a:fillRect/>
              </a:stretch>
            </p:blipFill>
            <p:spPr bwMode="auto">
              <a:xfrm>
                <a:off x="4368" y="360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4" descr="ermine"/>
              <p:cNvPicPr>
                <a:picLocks noChangeAspect="1" noChangeArrowheads="1"/>
              </p:cNvPicPr>
              <p:nvPr/>
            </p:nvPicPr>
            <p:blipFill>
              <a:blip r:embed="rId4">
                <a:extLst>
                  <a:ext uri="{28A0092B-C50C-407E-A947-70E740481C1C}">
                    <a14:useLocalDpi xmlns:a14="http://schemas.microsoft.com/office/drawing/2010/main" val="0"/>
                  </a:ext>
                </a:extLst>
              </a:blip>
              <a:srcRect l="58762" t="27437" r="31876" b="67418"/>
              <a:stretch>
                <a:fillRect/>
              </a:stretch>
            </p:blipFill>
            <p:spPr bwMode="auto">
              <a:xfrm>
                <a:off x="4512" y="2064"/>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5" descr="ermine"/>
              <p:cNvPicPr>
                <a:picLocks noChangeAspect="1" noChangeArrowheads="1"/>
              </p:cNvPicPr>
              <p:nvPr/>
            </p:nvPicPr>
            <p:blipFill>
              <a:blip r:embed="rId4">
                <a:extLst>
                  <a:ext uri="{28A0092B-C50C-407E-A947-70E740481C1C}">
                    <a14:useLocalDpi xmlns:a14="http://schemas.microsoft.com/office/drawing/2010/main" val="0"/>
                  </a:ext>
                </a:extLst>
              </a:blip>
              <a:srcRect l="59932" t="23151" r="31876" b="71706"/>
              <a:stretch>
                <a:fillRect/>
              </a:stretch>
            </p:blipFill>
            <p:spPr bwMode="auto">
              <a:xfrm>
                <a:off x="4032" y="3024"/>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6" descr="ermine"/>
              <p:cNvPicPr>
                <a:picLocks noChangeAspect="1" noChangeArrowheads="1"/>
              </p:cNvPicPr>
              <p:nvPr/>
            </p:nvPicPr>
            <p:blipFill>
              <a:blip r:embed="rId4">
                <a:extLst>
                  <a:ext uri="{28A0092B-C50C-407E-A947-70E740481C1C}">
                    <a14:useLocalDpi xmlns:a14="http://schemas.microsoft.com/office/drawing/2010/main" val="0"/>
                  </a:ext>
                </a:extLst>
              </a:blip>
              <a:srcRect l="47058" t="24008" r="45920" b="63130"/>
              <a:stretch>
                <a:fillRect/>
              </a:stretch>
            </p:blipFill>
            <p:spPr bwMode="auto">
              <a:xfrm>
                <a:off x="3792" y="1680"/>
                <a:ext cx="28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17" descr="ermine"/>
              <p:cNvPicPr>
                <a:picLocks noChangeAspect="1" noChangeArrowheads="1"/>
              </p:cNvPicPr>
              <p:nvPr/>
            </p:nvPicPr>
            <p:blipFill>
              <a:blip r:embed="rId4">
                <a:extLst>
                  <a:ext uri="{28A0092B-C50C-407E-A947-70E740481C1C}">
                    <a14:useLocalDpi xmlns:a14="http://schemas.microsoft.com/office/drawing/2010/main" val="0"/>
                  </a:ext>
                </a:extLst>
              </a:blip>
              <a:srcRect l="50569" t="17148" r="37727" b="76851"/>
              <a:stretch>
                <a:fillRect/>
              </a:stretch>
            </p:blipFill>
            <p:spPr bwMode="auto">
              <a:xfrm>
                <a:off x="3648" y="3552"/>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9970" name="Text Box 18"/>
            <p:cNvSpPr txBox="1">
              <a:spLocks noChangeArrowheads="1"/>
            </p:cNvSpPr>
            <p:nvPr/>
          </p:nvSpPr>
          <p:spPr bwMode="auto">
            <a:xfrm>
              <a:off x="2880" y="336"/>
              <a:ext cx="2640" cy="498"/>
            </a:xfrm>
            <a:prstGeom prst="rect">
              <a:avLst/>
            </a:prstGeom>
            <a:solidFill>
              <a:srgbClr val="DFCCAB"/>
            </a:solidFill>
            <a:ln w="28575">
              <a:solidFill>
                <a:srgbClr val="9A7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sz="4400" b="1">
                  <a:solidFill>
                    <a:srgbClr val="000000"/>
                  </a:solidFill>
                  <a:effectLst>
                    <a:outerShdw blurRad="38100" dist="38100" dir="2700000" algn="tl">
                      <a:srgbClr val="FFFFFF"/>
                    </a:outerShdw>
                  </a:effectLst>
                </a:rPr>
                <a:t>Bag of ‘words’</a:t>
              </a:r>
            </a:p>
          </p:txBody>
        </p:sp>
        <p:sp>
          <p:nvSpPr>
            <p:cNvPr id="40966" name="Line 19"/>
            <p:cNvSpPr>
              <a:spLocks noChangeShapeType="1"/>
            </p:cNvSpPr>
            <p:nvPr/>
          </p:nvSpPr>
          <p:spPr bwMode="auto">
            <a:xfrm>
              <a:off x="2160" y="576"/>
              <a:ext cx="720" cy="0"/>
            </a:xfrm>
            <a:prstGeom prst="line">
              <a:avLst/>
            </a:prstGeom>
            <a:noFill/>
            <a:ln w="38100">
              <a:solidFill>
                <a:srgbClr val="3333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3015336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9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a:xfrm>
            <a:off x="457200" y="274638"/>
            <a:ext cx="8229600" cy="487362"/>
          </a:xfrm>
        </p:spPr>
        <p:txBody>
          <a:bodyPr/>
          <a:lstStyle/>
          <a:p>
            <a:pPr eaLnBrk="1" hangingPunct="1">
              <a:defRPr/>
            </a:pPr>
            <a:r>
              <a:rPr lang="en-US" sz="3600" b="1">
                <a:effectLst>
                  <a:outerShdw blurRad="38100" dist="38100" dir="2700000" algn="tl">
                    <a:srgbClr val="C0C0C0"/>
                  </a:outerShdw>
                </a:effectLst>
              </a:rPr>
              <a:t>Analogy to documents</a:t>
            </a:r>
          </a:p>
        </p:txBody>
      </p:sp>
      <p:sp>
        <p:nvSpPr>
          <p:cNvPr id="41987" name="AutoShape 3"/>
          <p:cNvSpPr>
            <a:spLocks noChangeArrowheads="1"/>
          </p:cNvSpPr>
          <p:nvPr/>
        </p:nvSpPr>
        <p:spPr bwMode="auto">
          <a:xfrm>
            <a:off x="304800" y="1139825"/>
            <a:ext cx="4038600" cy="5260975"/>
          </a:xfrm>
          <a:prstGeom prst="foldedCorner">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988" name="Rectangle 4"/>
          <p:cNvSpPr>
            <a:spLocks noChangeArrowheads="1"/>
          </p:cNvSpPr>
          <p:nvPr/>
        </p:nvSpPr>
        <p:spPr bwMode="auto">
          <a:xfrm>
            <a:off x="304800" y="1143000"/>
            <a:ext cx="3792538"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000000"/>
                </a:solidFill>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altLang="en-US" sz="1400" i="1">
                <a:solidFill>
                  <a:srgbClr val="000000"/>
                </a:solidFill>
              </a:rPr>
              <a:t>message about the image falling on the retina undergoes a step-wise analysis in a system of nerve cells stored in columns. In this system each cell has its specific function and is responsible for a specific detail in the pattern of the retinal image.</a:t>
            </a:r>
            <a:endParaRPr lang="en-US" altLang="en-US" sz="1400">
              <a:solidFill>
                <a:srgbClr val="000000"/>
              </a:solidFill>
            </a:endParaRPr>
          </a:p>
        </p:txBody>
      </p:sp>
      <p:grpSp>
        <p:nvGrpSpPr>
          <p:cNvPr id="510981" name="Group 5"/>
          <p:cNvGrpSpPr>
            <a:grpSpLocks/>
          </p:cNvGrpSpPr>
          <p:nvPr/>
        </p:nvGrpSpPr>
        <p:grpSpPr bwMode="auto">
          <a:xfrm>
            <a:off x="914400" y="1981200"/>
            <a:ext cx="3592513" cy="4572000"/>
            <a:chOff x="768" y="1824"/>
            <a:chExt cx="918" cy="1248"/>
          </a:xfrm>
        </p:grpSpPr>
        <p:pic>
          <p:nvPicPr>
            <p:cNvPr id="41996" name="Picture 6" descr="m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7" name="Oval 7"/>
            <p:cNvSpPr>
              <a:spLocks noChangeArrowheads="1"/>
            </p:cNvSpPr>
            <p:nvPr/>
          </p:nvSpPr>
          <p:spPr bwMode="auto">
            <a:xfrm>
              <a:off x="816" y="1872"/>
              <a:ext cx="672" cy="62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000" b="1">
                  <a:solidFill>
                    <a:srgbClr val="000099"/>
                  </a:solidFill>
                </a:rPr>
                <a:t>sensory, brain, </a:t>
              </a:r>
            </a:p>
            <a:p>
              <a:pPr algn="ctr" eaLnBrk="1" fontAlgn="base" hangingPunct="1">
                <a:spcBef>
                  <a:spcPct val="0"/>
                </a:spcBef>
                <a:spcAft>
                  <a:spcPct val="0"/>
                </a:spcAft>
              </a:pPr>
              <a:r>
                <a:rPr lang="en-US" altLang="en-US" sz="2000" b="1">
                  <a:solidFill>
                    <a:srgbClr val="000099"/>
                  </a:solidFill>
                </a:rPr>
                <a:t>visual, perception, </a:t>
              </a:r>
            </a:p>
            <a:p>
              <a:pPr algn="ctr" eaLnBrk="1" fontAlgn="base" hangingPunct="1">
                <a:spcBef>
                  <a:spcPct val="0"/>
                </a:spcBef>
                <a:spcAft>
                  <a:spcPct val="0"/>
                </a:spcAft>
              </a:pPr>
              <a:r>
                <a:rPr lang="en-US" altLang="en-US" sz="2000" b="1">
                  <a:solidFill>
                    <a:srgbClr val="000099"/>
                  </a:solidFill>
                </a:rPr>
                <a:t>retinal, cerebral cortex,</a:t>
              </a:r>
            </a:p>
            <a:p>
              <a:pPr algn="ctr" eaLnBrk="1" fontAlgn="base" hangingPunct="1">
                <a:spcBef>
                  <a:spcPct val="0"/>
                </a:spcBef>
                <a:spcAft>
                  <a:spcPct val="0"/>
                </a:spcAft>
              </a:pPr>
              <a:r>
                <a:rPr lang="en-US" altLang="en-US" sz="2000" b="1">
                  <a:solidFill>
                    <a:srgbClr val="000099"/>
                  </a:solidFill>
                </a:rPr>
                <a:t>eye, cell, optical </a:t>
              </a:r>
            </a:p>
            <a:p>
              <a:pPr algn="ctr" eaLnBrk="1" fontAlgn="base" hangingPunct="1">
                <a:spcBef>
                  <a:spcPct val="0"/>
                </a:spcBef>
                <a:spcAft>
                  <a:spcPct val="0"/>
                </a:spcAft>
              </a:pPr>
              <a:r>
                <a:rPr lang="en-US" altLang="en-US" sz="2000" b="1">
                  <a:solidFill>
                    <a:srgbClr val="000099"/>
                  </a:solidFill>
                </a:rPr>
                <a:t>nerve, image</a:t>
              </a:r>
            </a:p>
            <a:p>
              <a:pPr algn="ctr" eaLnBrk="1" fontAlgn="base" hangingPunct="1">
                <a:spcBef>
                  <a:spcPct val="0"/>
                </a:spcBef>
                <a:spcAft>
                  <a:spcPct val="0"/>
                </a:spcAft>
              </a:pPr>
              <a:r>
                <a:rPr lang="en-US" altLang="en-US" sz="2000" b="1">
                  <a:solidFill>
                    <a:srgbClr val="000099"/>
                  </a:solidFill>
                </a:rPr>
                <a:t>Hubel, Wiesel</a:t>
              </a:r>
            </a:p>
          </p:txBody>
        </p:sp>
      </p:grpSp>
      <p:grpSp>
        <p:nvGrpSpPr>
          <p:cNvPr id="510984" name="Group 8"/>
          <p:cNvGrpSpPr>
            <a:grpSpLocks/>
          </p:cNvGrpSpPr>
          <p:nvPr/>
        </p:nvGrpSpPr>
        <p:grpSpPr bwMode="auto">
          <a:xfrm>
            <a:off x="4724400" y="1143000"/>
            <a:ext cx="4191000" cy="5410200"/>
            <a:chOff x="2976" y="720"/>
            <a:chExt cx="2640" cy="3408"/>
          </a:xfrm>
        </p:grpSpPr>
        <p:sp>
          <p:nvSpPr>
            <p:cNvPr id="41991"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1992" name="Rectangle 10"/>
            <p:cNvSpPr>
              <a:spLocks noChangeArrowheads="1"/>
            </p:cNvSpPr>
            <p:nvPr/>
          </p:nvSpPr>
          <p:spPr bwMode="auto">
            <a:xfrm>
              <a:off x="2987" y="720"/>
              <a:ext cx="2389" cy="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41993" name="Group 11"/>
            <p:cNvGrpSpPr>
              <a:grpSpLocks/>
            </p:cNvGrpSpPr>
            <p:nvPr/>
          </p:nvGrpSpPr>
          <p:grpSpPr bwMode="auto">
            <a:xfrm>
              <a:off x="3353" y="1248"/>
              <a:ext cx="2263" cy="2880"/>
              <a:chOff x="768" y="1824"/>
              <a:chExt cx="918" cy="1248"/>
            </a:xfrm>
          </p:grpSpPr>
          <p:pic>
            <p:nvPicPr>
              <p:cNvPr id="41994" name="Picture 12" descr="m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Oval 13"/>
              <p:cNvSpPr>
                <a:spLocks noChangeArrowheads="1"/>
              </p:cNvSpPr>
              <p:nvPr/>
            </p:nvSpPr>
            <p:spPr bwMode="auto">
              <a:xfrm>
                <a:off x="816" y="1872"/>
                <a:ext cx="672" cy="62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000" b="1">
                    <a:solidFill>
                      <a:srgbClr val="FF0000"/>
                    </a:solidFill>
                  </a:rPr>
                  <a:t>China, trade, </a:t>
                </a:r>
              </a:p>
              <a:p>
                <a:pPr algn="ctr" eaLnBrk="1" fontAlgn="base" hangingPunct="1">
                  <a:spcBef>
                    <a:spcPct val="0"/>
                  </a:spcBef>
                  <a:spcAft>
                    <a:spcPct val="0"/>
                  </a:spcAft>
                </a:pPr>
                <a:r>
                  <a:rPr lang="en-US" altLang="en-US" sz="2000" b="1">
                    <a:solidFill>
                      <a:srgbClr val="FF0000"/>
                    </a:solidFill>
                  </a:rPr>
                  <a:t>surplus, commerce, </a:t>
                </a:r>
              </a:p>
              <a:p>
                <a:pPr algn="ctr" eaLnBrk="1" fontAlgn="base" hangingPunct="1">
                  <a:spcBef>
                    <a:spcPct val="0"/>
                  </a:spcBef>
                  <a:spcAft>
                    <a:spcPct val="0"/>
                  </a:spcAft>
                </a:pPr>
                <a:r>
                  <a:rPr lang="en-US" altLang="en-US" sz="2000" b="1">
                    <a:solidFill>
                      <a:srgbClr val="FF0000"/>
                    </a:solidFill>
                  </a:rPr>
                  <a:t>exports, imports, US, </a:t>
                </a:r>
              </a:p>
              <a:p>
                <a:pPr algn="ctr" eaLnBrk="1" fontAlgn="base" hangingPunct="1">
                  <a:spcBef>
                    <a:spcPct val="0"/>
                  </a:spcBef>
                  <a:spcAft>
                    <a:spcPct val="0"/>
                  </a:spcAft>
                </a:pPr>
                <a:r>
                  <a:rPr lang="en-US" altLang="en-US" sz="2000" b="1">
                    <a:solidFill>
                      <a:srgbClr val="FF0000"/>
                    </a:solidFill>
                  </a:rPr>
                  <a:t>yuan, bank, domestic, </a:t>
                </a:r>
              </a:p>
              <a:p>
                <a:pPr algn="ctr" eaLnBrk="1" fontAlgn="base" hangingPunct="1">
                  <a:spcBef>
                    <a:spcPct val="0"/>
                  </a:spcBef>
                  <a:spcAft>
                    <a:spcPct val="0"/>
                  </a:spcAft>
                </a:pPr>
                <a:r>
                  <a:rPr lang="en-US" altLang="en-US" sz="2000" b="1">
                    <a:solidFill>
                      <a:srgbClr val="FF0000"/>
                    </a:solidFill>
                  </a:rPr>
                  <a:t>foreign, increase, </a:t>
                </a:r>
              </a:p>
              <a:p>
                <a:pPr algn="ctr" eaLnBrk="1" fontAlgn="base" hangingPunct="1">
                  <a:spcBef>
                    <a:spcPct val="0"/>
                  </a:spcBef>
                  <a:spcAft>
                    <a:spcPct val="0"/>
                  </a:spcAft>
                </a:pPr>
                <a:r>
                  <a:rPr lang="en-US" altLang="en-US" sz="2000" b="1">
                    <a:solidFill>
                      <a:srgbClr val="FF0000"/>
                    </a:solidFill>
                  </a:rPr>
                  <a:t>trade, value</a:t>
                </a:r>
              </a:p>
            </p:txBody>
          </p:sp>
        </p:grpSp>
      </p:grpSp>
    </p:spTree>
    <p:extLst>
      <p:ext uri="{BB962C8B-B14F-4D97-AF65-F5344CB8AC3E}">
        <p14:creationId xmlns:p14="http://schemas.microsoft.com/office/powerpoint/2010/main" val="977555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09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0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nvGrpSpPr>
        <p:grpSpPr bwMode="auto">
          <a:xfrm>
            <a:off x="152400" y="-228600"/>
            <a:ext cx="8915400" cy="2898775"/>
            <a:chOff x="96" y="2496"/>
            <a:chExt cx="5616" cy="1826"/>
          </a:xfrm>
        </p:grpSpPr>
        <p:sp>
          <p:nvSpPr>
            <p:cNvPr id="43061" name="Rectangle 3"/>
            <p:cNvSpPr>
              <a:spLocks noChangeArrowheads="1"/>
            </p:cNvSpPr>
            <p:nvPr/>
          </p:nvSpPr>
          <p:spPr bwMode="auto">
            <a:xfrm>
              <a:off x="96" y="2736"/>
              <a:ext cx="5616" cy="1488"/>
            </a:xfrm>
            <a:prstGeom prst="rect">
              <a:avLst/>
            </a:prstGeom>
            <a:solidFill>
              <a:srgbClr val="DFCCAB"/>
            </a:solidFill>
            <a:ln w="38100">
              <a:solidFill>
                <a:srgbClr val="5D483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43062" name="Picture 4" descr="DaVinci_face_on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 y="2736"/>
              <a:ext cx="1179" cy="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3" name="Picture 5" descr="bicyc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 y="2976"/>
              <a:ext cx="1920" cy="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4" name="Picture 6" descr="vio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01100">
              <a:off x="4512" y="2496"/>
              <a:ext cx="764" cy="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007" name="Group 7"/>
          <p:cNvGrpSpPr>
            <a:grpSpLocks/>
          </p:cNvGrpSpPr>
          <p:nvPr/>
        </p:nvGrpSpPr>
        <p:grpSpPr bwMode="auto">
          <a:xfrm>
            <a:off x="152400" y="5334000"/>
            <a:ext cx="8915400" cy="1447800"/>
            <a:chOff x="96" y="96"/>
            <a:chExt cx="5616" cy="912"/>
          </a:xfrm>
        </p:grpSpPr>
        <p:sp>
          <p:nvSpPr>
            <p:cNvPr id="43043" name="Rectangle 8"/>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43044" name="Picture 9" descr="ermine"/>
            <p:cNvPicPr>
              <a:picLocks noChangeAspect="1" noChangeArrowheads="1"/>
            </p:cNvPicPr>
            <p:nvPr/>
          </p:nvPicPr>
          <p:blipFill>
            <a:blip r:embed="rId5">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5" name="Picture 10" descr="ermine"/>
            <p:cNvPicPr>
              <a:picLocks noChangeAspect="1" noChangeArrowheads="1"/>
            </p:cNvPicPr>
            <p:nvPr/>
          </p:nvPicPr>
          <p:blipFill>
            <a:blip r:embed="rId5">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6" name="Picture 11" descr="ermine"/>
            <p:cNvPicPr>
              <a:picLocks noChangeAspect="1" noChangeArrowheads="1"/>
            </p:cNvPicPr>
            <p:nvPr/>
          </p:nvPicPr>
          <p:blipFill>
            <a:blip r:embed="rId5">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7" name="Picture 12" descr="ermine"/>
            <p:cNvPicPr>
              <a:picLocks noChangeAspect="1" noChangeArrowheads="1"/>
            </p:cNvPicPr>
            <p:nvPr/>
          </p:nvPicPr>
          <p:blipFill>
            <a:blip r:embed="rId5">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8" name="Picture 13" descr="ermine"/>
            <p:cNvPicPr>
              <a:picLocks noChangeAspect="1" noChangeArrowheads="1"/>
            </p:cNvPicPr>
            <p:nvPr/>
          </p:nvPicPr>
          <p:blipFill>
            <a:blip r:embed="rId5">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9" name="Picture 14" descr="ermine"/>
            <p:cNvPicPr>
              <a:picLocks noChangeAspect="1" noChangeArrowheads="1"/>
            </p:cNvPicPr>
            <p:nvPr/>
          </p:nvPicPr>
          <p:blipFill>
            <a:blip r:embed="rId5">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0" name="Picture 15" descr="bicyc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1" name="Picture 16" descr="bicyc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2" name="Picture 17" descr="bicyc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3" name="Picture 18" descr="bicyc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4" name="Picture 19" descr="bicycl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5" name="Picture 20" descr="violin"/>
            <p:cNvPicPr>
              <a:picLocks noChangeAspect="1" noChangeArrowheads="1"/>
            </p:cNvPicPr>
            <p:nvPr/>
          </p:nvPicPr>
          <p:blipFill>
            <a:blip r:embed="rId4">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6" name="Picture 21" descr="violin"/>
            <p:cNvPicPr>
              <a:picLocks noChangeAspect="1" noChangeArrowheads="1"/>
            </p:cNvPicPr>
            <p:nvPr/>
          </p:nvPicPr>
          <p:blipFill>
            <a:blip r:embed="rId4">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7" name="Picture 22" descr="violin"/>
            <p:cNvPicPr>
              <a:picLocks noChangeAspect="1" noChangeArrowheads="1"/>
            </p:cNvPicPr>
            <p:nvPr/>
          </p:nvPicPr>
          <p:blipFill>
            <a:blip r:embed="rId4">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8" name="Picture 23" descr="violin"/>
            <p:cNvPicPr>
              <a:picLocks noChangeAspect="1" noChangeArrowheads="1"/>
            </p:cNvPicPr>
            <p:nvPr/>
          </p:nvPicPr>
          <p:blipFill>
            <a:blip r:embed="rId4">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9" name="Picture 24" descr="violin"/>
            <p:cNvPicPr>
              <a:picLocks noChangeAspect="1" noChangeArrowheads="1"/>
            </p:cNvPicPr>
            <p:nvPr/>
          </p:nvPicPr>
          <p:blipFill>
            <a:blip r:embed="rId4">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0" name="Picture 25" descr="violin"/>
            <p:cNvPicPr>
              <a:picLocks noChangeAspect="1" noChangeArrowheads="1"/>
            </p:cNvPicPr>
            <p:nvPr/>
          </p:nvPicPr>
          <p:blipFill>
            <a:blip r:embed="rId4">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026" name="Group 26"/>
          <p:cNvGrpSpPr>
            <a:grpSpLocks/>
          </p:cNvGrpSpPr>
          <p:nvPr/>
        </p:nvGrpSpPr>
        <p:grpSpPr bwMode="auto">
          <a:xfrm>
            <a:off x="228600" y="2819400"/>
            <a:ext cx="8763000" cy="2209800"/>
            <a:chOff x="144" y="1776"/>
            <a:chExt cx="5520" cy="1392"/>
          </a:xfrm>
        </p:grpSpPr>
        <p:sp>
          <p:nvSpPr>
            <p:cNvPr id="43013" name="Rectangle 27"/>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14" name="Rectangle 28"/>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15" name="Rectangle 29"/>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16" name="Rectangle 30"/>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17" name="Rectangle 31"/>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18" name="Rectangle 32"/>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19" name="Rectangle 33"/>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20" name="Rectangle 34"/>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21" name="Rectangle 35"/>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22" name="Rectangle 36"/>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23" name="Rectangle 37"/>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24" name="Rectangle 38"/>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3025" name="Line 39"/>
            <p:cNvSpPr>
              <a:spLocks noChangeShapeType="1"/>
            </p:cNvSpPr>
            <p:nvPr/>
          </p:nvSpPr>
          <p:spPr bwMode="auto">
            <a:xfrm>
              <a:off x="144" y="2905"/>
              <a:ext cx="1584" cy="0"/>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3026" name="Line 40"/>
            <p:cNvSpPr>
              <a:spLocks noChangeShapeType="1"/>
            </p:cNvSpPr>
            <p:nvPr/>
          </p:nvSpPr>
          <p:spPr bwMode="auto">
            <a:xfrm flipV="1">
              <a:off x="144" y="1801"/>
              <a:ext cx="0" cy="1104"/>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43027" name="Picture 4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8" name="Picture 42" descr="bicycle"/>
            <p:cNvPicPr>
              <a:picLocks noChangeAspect="1" noChangeArrowheads="1"/>
            </p:cNvPicPr>
            <p:nvPr/>
          </p:nvPicPr>
          <p:blipFill>
            <a:blip r:embed="rId3"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9" name="Picture 43"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0" name="Line 44"/>
            <p:cNvSpPr>
              <a:spLocks noChangeShapeType="1"/>
            </p:cNvSpPr>
            <p:nvPr/>
          </p:nvSpPr>
          <p:spPr bwMode="auto">
            <a:xfrm>
              <a:off x="4080" y="2905"/>
              <a:ext cx="1584" cy="0"/>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3031" name="Line 45"/>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3032" name="Line 46"/>
            <p:cNvSpPr>
              <a:spLocks noChangeShapeType="1"/>
            </p:cNvSpPr>
            <p:nvPr/>
          </p:nvSpPr>
          <p:spPr bwMode="auto">
            <a:xfrm>
              <a:off x="2160" y="2928"/>
              <a:ext cx="1584" cy="0"/>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3033" name="Line 47"/>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43034" name="Picture 48" descr="violin"/>
            <p:cNvPicPr>
              <a:picLocks noChangeAspect="1" noChangeArrowheads="1"/>
            </p:cNvPicPr>
            <p:nvPr/>
          </p:nvPicPr>
          <p:blipFill>
            <a:blip r:embed="rId4"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5" name="Picture 4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336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6" name="Picture 50" descr="bicycle"/>
            <p:cNvPicPr>
              <a:picLocks noChangeAspect="1" noChangeArrowheads="1"/>
            </p:cNvPicPr>
            <p:nvPr/>
          </p:nvPicPr>
          <p:blipFill>
            <a:blip r:embed="rId3" cstate="print">
              <a:extLst>
                <a:ext uri="{28A0092B-C50C-407E-A947-70E740481C1C}">
                  <a14:useLocalDpi xmlns:a14="http://schemas.microsoft.com/office/drawing/2010/main" val="0"/>
                </a:ext>
              </a:extLst>
            </a:blip>
            <a:srcRect l="20000" r="55000" b="54236"/>
            <a:stretch>
              <a:fillRect/>
            </a:stretch>
          </p:blipFill>
          <p:spPr bwMode="auto">
            <a:xfrm>
              <a:off x="230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7" name="Picture 5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2592" y="2976"/>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8" name="Picture 52" descr="violin"/>
            <p:cNvPicPr>
              <a:picLocks noChangeAspect="1" noChangeArrowheads="1"/>
            </p:cNvPicPr>
            <p:nvPr/>
          </p:nvPicPr>
          <p:blipFill>
            <a:blip r:embed="rId4" cstate="print">
              <a:extLst>
                <a:ext uri="{28A0092B-C50C-407E-A947-70E740481C1C}">
                  <a14:useLocalDpi xmlns:a14="http://schemas.microsoft.com/office/drawing/2010/main" val="0"/>
                </a:ext>
              </a:extLst>
            </a:blip>
            <a:srcRect t="76233"/>
            <a:stretch>
              <a:fillRect/>
            </a:stretch>
          </p:blipFill>
          <p:spPr bwMode="auto">
            <a:xfrm>
              <a:off x="2832"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9" name="Picture 53"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528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0" name="Picture 54" descr="bicycle"/>
            <p:cNvPicPr>
              <a:picLocks noChangeAspect="1" noChangeArrowheads="1"/>
            </p:cNvPicPr>
            <p:nvPr/>
          </p:nvPicPr>
          <p:blipFill>
            <a:blip r:embed="rId3" cstate="print">
              <a:extLst>
                <a:ext uri="{28A0092B-C50C-407E-A947-70E740481C1C}">
                  <a14:useLocalDpi xmlns:a14="http://schemas.microsoft.com/office/drawing/2010/main" val="0"/>
                </a:ext>
              </a:extLst>
            </a:blip>
            <a:srcRect l="20000" r="55000" b="54236"/>
            <a:stretch>
              <a:fillRect/>
            </a:stretch>
          </p:blipFill>
          <p:spPr bwMode="auto">
            <a:xfrm>
              <a:off x="422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1" name="Picture 55"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4560"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2" name="Picture 56" descr="violin"/>
            <p:cNvPicPr>
              <a:picLocks noChangeAspect="1" noChangeArrowheads="1"/>
            </p:cNvPicPr>
            <p:nvPr/>
          </p:nvPicPr>
          <p:blipFill>
            <a:blip r:embed="rId4" cstate="print">
              <a:extLst>
                <a:ext uri="{28A0092B-C50C-407E-A947-70E740481C1C}">
                  <a14:useLocalDpi xmlns:a14="http://schemas.microsoft.com/office/drawing/2010/main" val="0"/>
                </a:ext>
              </a:extLst>
            </a:blip>
            <a:srcRect t="76233"/>
            <a:stretch>
              <a:fillRect/>
            </a:stretch>
          </p:blipFill>
          <p:spPr bwMode="auto">
            <a:xfrm>
              <a:off x="4848"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71627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3"/>
          <p:cNvGrpSpPr>
            <a:grpSpLocks/>
          </p:cNvGrpSpPr>
          <p:nvPr/>
        </p:nvGrpSpPr>
        <p:grpSpPr bwMode="auto">
          <a:xfrm>
            <a:off x="990600" y="1362075"/>
            <a:ext cx="555625" cy="1000125"/>
            <a:chOff x="2532" y="1542"/>
            <a:chExt cx="184" cy="332"/>
          </a:xfrm>
        </p:grpSpPr>
        <p:sp>
          <p:nvSpPr>
            <p:cNvPr id="155681" name="AutoShape 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sz="1800">
                <a:solidFill>
                  <a:srgbClr val="000000"/>
                </a:solidFill>
              </a:endParaRPr>
            </a:p>
          </p:txBody>
        </p:sp>
        <p:sp>
          <p:nvSpPr>
            <p:cNvPr id="155682" name="Line 5"/>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83" name="Line 6"/>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84" name="Line 7"/>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85" name="Line 8"/>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86" name="Line 9"/>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5651" name="Group 10"/>
          <p:cNvGrpSpPr>
            <a:grpSpLocks/>
          </p:cNvGrpSpPr>
          <p:nvPr/>
        </p:nvGrpSpPr>
        <p:grpSpPr bwMode="auto">
          <a:xfrm>
            <a:off x="1654175" y="1362075"/>
            <a:ext cx="2578100" cy="1009650"/>
            <a:chOff x="1042" y="858"/>
            <a:chExt cx="1624" cy="636"/>
          </a:xfrm>
        </p:grpSpPr>
        <p:grpSp>
          <p:nvGrpSpPr>
            <p:cNvPr id="155659" name="Group 11"/>
            <p:cNvGrpSpPr>
              <a:grpSpLocks/>
            </p:cNvGrpSpPr>
            <p:nvPr/>
          </p:nvGrpSpPr>
          <p:grpSpPr bwMode="auto">
            <a:xfrm>
              <a:off x="1042" y="858"/>
              <a:ext cx="350" cy="630"/>
              <a:chOff x="2532" y="1542"/>
              <a:chExt cx="184" cy="332"/>
            </a:xfrm>
          </p:grpSpPr>
          <p:sp>
            <p:nvSpPr>
              <p:cNvPr id="155675" name="AutoShape 12"/>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sz="1800">
                  <a:solidFill>
                    <a:srgbClr val="000000"/>
                  </a:solidFill>
                </a:endParaRPr>
              </a:p>
            </p:txBody>
          </p:sp>
          <p:sp>
            <p:nvSpPr>
              <p:cNvPr id="155676" name="Line 13"/>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7" name="Line 14"/>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8" name="Line 15"/>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9" name="Line 16"/>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80" name="Line 17"/>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5660" name="Group 18"/>
            <p:cNvGrpSpPr>
              <a:grpSpLocks/>
            </p:cNvGrpSpPr>
            <p:nvPr/>
          </p:nvGrpSpPr>
          <p:grpSpPr bwMode="auto">
            <a:xfrm>
              <a:off x="1474" y="864"/>
              <a:ext cx="350" cy="630"/>
              <a:chOff x="2532" y="1542"/>
              <a:chExt cx="184" cy="332"/>
            </a:xfrm>
          </p:grpSpPr>
          <p:sp>
            <p:nvSpPr>
              <p:cNvPr id="155669" name="AutoShape 19"/>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sz="1800">
                  <a:solidFill>
                    <a:srgbClr val="000000"/>
                  </a:solidFill>
                </a:endParaRPr>
              </a:p>
            </p:txBody>
          </p:sp>
          <p:sp>
            <p:nvSpPr>
              <p:cNvPr id="155670" name="Line 20"/>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1" name="Line 21"/>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2" name="Line 22"/>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3" name="Line 23"/>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74" name="Line 24"/>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5661" name="Group 25"/>
            <p:cNvGrpSpPr>
              <a:grpSpLocks/>
            </p:cNvGrpSpPr>
            <p:nvPr/>
          </p:nvGrpSpPr>
          <p:grpSpPr bwMode="auto">
            <a:xfrm>
              <a:off x="1906" y="864"/>
              <a:ext cx="350" cy="630"/>
              <a:chOff x="2532" y="1542"/>
              <a:chExt cx="184" cy="332"/>
            </a:xfrm>
          </p:grpSpPr>
          <p:sp>
            <p:nvSpPr>
              <p:cNvPr id="155663" name="AutoShape 26"/>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sz="1800">
                  <a:solidFill>
                    <a:srgbClr val="000000"/>
                  </a:solidFill>
                </a:endParaRPr>
              </a:p>
            </p:txBody>
          </p:sp>
          <p:sp>
            <p:nvSpPr>
              <p:cNvPr id="155664" name="Line 27"/>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65" name="Line 28"/>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66" name="Line 29"/>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67" name="Line 30"/>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668" name="Line 31"/>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55662" name="Text Box 32"/>
            <p:cNvSpPr txBox="1">
              <a:spLocks noChangeArrowheads="1"/>
            </p:cNvSpPr>
            <p:nvPr/>
          </p:nvSpPr>
          <p:spPr bwMode="auto">
            <a:xfrm>
              <a:off x="2294" y="922"/>
              <a:ext cx="37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3200">
                  <a:solidFill>
                    <a:srgbClr val="000099"/>
                  </a:solidFill>
                </a:rPr>
                <a:t>…</a:t>
              </a:r>
            </a:p>
          </p:txBody>
        </p:sp>
      </p:grpSp>
      <p:sp>
        <p:nvSpPr>
          <p:cNvPr id="155652" name="Line 35"/>
          <p:cNvSpPr>
            <a:spLocks noChangeShapeType="1"/>
          </p:cNvSpPr>
          <p:nvPr/>
        </p:nvSpPr>
        <p:spPr bwMode="auto">
          <a:xfrm flipH="1" flipV="1">
            <a:off x="4191000" y="1828800"/>
            <a:ext cx="609600" cy="0"/>
          </a:xfrm>
          <a:prstGeom prst="line">
            <a:avLst/>
          </a:prstGeom>
          <a:noFill/>
          <a:ln w="571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2692" name="Rectangle 36"/>
          <p:cNvSpPr>
            <a:spLocks noChangeArrowheads="1"/>
          </p:cNvSpPr>
          <p:nvPr/>
        </p:nvSpPr>
        <p:spPr bwMode="auto">
          <a:xfrm>
            <a:off x="457200" y="274638"/>
            <a:ext cx="8229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defRPr/>
            </a:pPr>
            <a:r>
              <a:rPr lang="en-US" sz="3400" b="1">
                <a:solidFill>
                  <a:srgbClr val="000000"/>
                </a:solidFill>
                <a:effectLst>
                  <a:outerShdw blurRad="38100" dist="38100" dir="2700000" algn="tl">
                    <a:srgbClr val="FFFFFF"/>
                  </a:outerShdw>
                </a:effectLst>
              </a:rPr>
              <a:t>Patch Features</a:t>
            </a:r>
          </a:p>
        </p:txBody>
      </p:sp>
      <p:pic>
        <p:nvPicPr>
          <p:cNvPr id="155654" name="Picture 37" descr="tmp"/>
          <p:cNvPicPr>
            <a:picLocks noChangeAspect="1" noChangeArrowheads="1"/>
          </p:cNvPicPr>
          <p:nvPr/>
        </p:nvPicPr>
        <p:blipFill>
          <a:blip r:embed="rId2">
            <a:extLst>
              <a:ext uri="{28A0092B-C50C-407E-A947-70E740481C1C}">
                <a14:useLocalDpi xmlns:a14="http://schemas.microsoft.com/office/drawing/2010/main" val="0"/>
              </a:ext>
            </a:extLst>
          </a:blip>
          <a:srcRect l="2948" t="17174" r="66127" b="47049"/>
          <a:stretch>
            <a:fillRect/>
          </a:stretch>
        </p:blipFill>
        <p:spPr bwMode="auto">
          <a:xfrm>
            <a:off x="5181600" y="80645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Rectangle 38"/>
          <p:cNvSpPr>
            <a:spLocks noChangeArrowheads="1"/>
          </p:cNvSpPr>
          <p:nvPr/>
        </p:nvSpPr>
        <p:spPr bwMode="auto">
          <a:xfrm>
            <a:off x="5219700" y="831850"/>
            <a:ext cx="381000" cy="2857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endParaRPr>
          </a:p>
        </p:txBody>
      </p:sp>
      <p:sp>
        <p:nvSpPr>
          <p:cNvPr id="155656" name="Rectangle 39"/>
          <p:cNvSpPr>
            <a:spLocks noChangeArrowheads="1"/>
          </p:cNvSpPr>
          <p:nvPr/>
        </p:nvSpPr>
        <p:spPr bwMode="auto">
          <a:xfrm>
            <a:off x="5321300" y="831850"/>
            <a:ext cx="381000" cy="2857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endParaRPr>
          </a:p>
        </p:txBody>
      </p:sp>
      <p:sp>
        <p:nvSpPr>
          <p:cNvPr id="155657" name="Rectangle 40"/>
          <p:cNvSpPr>
            <a:spLocks noChangeArrowheads="1"/>
          </p:cNvSpPr>
          <p:nvPr/>
        </p:nvSpPr>
        <p:spPr bwMode="auto">
          <a:xfrm>
            <a:off x="8686800" y="3352800"/>
            <a:ext cx="381000" cy="2857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1800">
              <a:solidFill>
                <a:srgbClr val="000000"/>
              </a:solidFill>
            </a:endParaRPr>
          </a:p>
        </p:txBody>
      </p:sp>
      <p:sp>
        <p:nvSpPr>
          <p:cNvPr id="155658" name="Line 41"/>
          <p:cNvSpPr>
            <a:spLocks noChangeShapeType="1"/>
          </p:cNvSpPr>
          <p:nvPr/>
        </p:nvSpPr>
        <p:spPr bwMode="auto">
          <a:xfrm>
            <a:off x="5981700" y="1060450"/>
            <a:ext cx="381000" cy="1588"/>
          </a:xfrm>
          <a:prstGeom prst="line">
            <a:avLst/>
          </a:prstGeom>
          <a:noFill/>
          <a:ln w="762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61302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4" name="Group 2"/>
          <p:cNvGrpSpPr>
            <a:grpSpLocks/>
          </p:cNvGrpSpPr>
          <p:nvPr/>
        </p:nvGrpSpPr>
        <p:grpSpPr bwMode="auto">
          <a:xfrm>
            <a:off x="990600" y="1362075"/>
            <a:ext cx="555625" cy="1000125"/>
            <a:chOff x="2532" y="1542"/>
            <a:chExt cx="184" cy="332"/>
          </a:xfrm>
        </p:grpSpPr>
        <p:sp>
          <p:nvSpPr>
            <p:cNvPr id="521219"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20" name="Line 4"/>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21" name="Line 5"/>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22" name="Line 6"/>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23" name="Line 7"/>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24" name="Line 8"/>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1225" name="Line 9"/>
          <p:cNvSpPr>
            <a:spLocks noChangeShapeType="1"/>
          </p:cNvSpPr>
          <p:nvPr/>
        </p:nvSpPr>
        <p:spPr bwMode="auto">
          <a:xfrm flipV="1">
            <a:off x="762000" y="3200400"/>
            <a:ext cx="0" cy="304165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26" name="Line 10"/>
          <p:cNvSpPr>
            <a:spLocks noChangeShapeType="1"/>
          </p:cNvSpPr>
          <p:nvPr/>
        </p:nvSpPr>
        <p:spPr bwMode="auto">
          <a:xfrm>
            <a:off x="762000" y="6242050"/>
            <a:ext cx="3810000" cy="3175"/>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27" name="Line 11"/>
          <p:cNvSpPr>
            <a:spLocks noChangeShapeType="1"/>
          </p:cNvSpPr>
          <p:nvPr/>
        </p:nvSpPr>
        <p:spPr bwMode="auto">
          <a:xfrm flipV="1">
            <a:off x="762000" y="4564063"/>
            <a:ext cx="2819400" cy="16779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28" name="Oval 12"/>
          <p:cNvSpPr>
            <a:spLocks noChangeAspect="1" noChangeArrowheads="1"/>
          </p:cNvSpPr>
          <p:nvPr/>
        </p:nvSpPr>
        <p:spPr bwMode="auto">
          <a:xfrm>
            <a:off x="1712913" y="4797425"/>
            <a:ext cx="173037"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29" name="Oval 13"/>
          <p:cNvSpPr>
            <a:spLocks noChangeAspect="1" noChangeArrowheads="1"/>
          </p:cNvSpPr>
          <p:nvPr/>
        </p:nvSpPr>
        <p:spPr bwMode="auto">
          <a:xfrm>
            <a:off x="1865313" y="4949825"/>
            <a:ext cx="173037"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0" name="Oval 14"/>
          <p:cNvSpPr>
            <a:spLocks noChangeAspect="1" noChangeArrowheads="1"/>
          </p:cNvSpPr>
          <p:nvPr/>
        </p:nvSpPr>
        <p:spPr bwMode="auto">
          <a:xfrm>
            <a:off x="1371600" y="4800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1" name="Oval 15"/>
          <p:cNvSpPr>
            <a:spLocks noChangeAspect="1" noChangeArrowheads="1"/>
          </p:cNvSpPr>
          <p:nvPr/>
        </p:nvSpPr>
        <p:spPr bwMode="auto">
          <a:xfrm>
            <a:off x="1676400" y="5181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2" name="Oval 16"/>
          <p:cNvSpPr>
            <a:spLocks noChangeAspect="1" noChangeArrowheads="1"/>
          </p:cNvSpPr>
          <p:nvPr/>
        </p:nvSpPr>
        <p:spPr bwMode="auto">
          <a:xfrm>
            <a:off x="1447800" y="5105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3" name="Oval 17"/>
          <p:cNvSpPr>
            <a:spLocks noChangeAspect="1" noChangeArrowheads="1"/>
          </p:cNvSpPr>
          <p:nvPr/>
        </p:nvSpPr>
        <p:spPr bwMode="auto">
          <a:xfrm>
            <a:off x="2743200" y="37338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4" name="Oval 18"/>
          <p:cNvSpPr>
            <a:spLocks noChangeAspect="1" noChangeArrowheads="1"/>
          </p:cNvSpPr>
          <p:nvPr/>
        </p:nvSpPr>
        <p:spPr bwMode="auto">
          <a:xfrm>
            <a:off x="2667000" y="4343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5" name="Oval 19"/>
          <p:cNvSpPr>
            <a:spLocks noChangeAspect="1" noChangeArrowheads="1"/>
          </p:cNvSpPr>
          <p:nvPr/>
        </p:nvSpPr>
        <p:spPr bwMode="auto">
          <a:xfrm>
            <a:off x="2438400" y="4038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6" name="Oval 20"/>
          <p:cNvSpPr>
            <a:spLocks noChangeAspect="1" noChangeArrowheads="1"/>
          </p:cNvSpPr>
          <p:nvPr/>
        </p:nvSpPr>
        <p:spPr bwMode="auto">
          <a:xfrm>
            <a:off x="2743200" y="4038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7" name="Oval 21"/>
          <p:cNvSpPr>
            <a:spLocks noChangeAspect="1" noChangeArrowheads="1"/>
          </p:cNvSpPr>
          <p:nvPr/>
        </p:nvSpPr>
        <p:spPr bwMode="auto">
          <a:xfrm>
            <a:off x="2209800" y="4800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8" name="Oval 22"/>
          <p:cNvSpPr>
            <a:spLocks noChangeAspect="1" noChangeArrowheads="1"/>
          </p:cNvSpPr>
          <p:nvPr/>
        </p:nvSpPr>
        <p:spPr bwMode="auto">
          <a:xfrm>
            <a:off x="1524000" y="44958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39" name="Oval 23"/>
          <p:cNvSpPr>
            <a:spLocks noChangeAspect="1" noChangeArrowheads="1"/>
          </p:cNvSpPr>
          <p:nvPr/>
        </p:nvSpPr>
        <p:spPr bwMode="auto">
          <a:xfrm>
            <a:off x="3581400" y="57150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40" name="Oval 24"/>
          <p:cNvSpPr>
            <a:spLocks noChangeAspect="1" noChangeArrowheads="1"/>
          </p:cNvSpPr>
          <p:nvPr/>
        </p:nvSpPr>
        <p:spPr bwMode="auto">
          <a:xfrm>
            <a:off x="3429000" y="5486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41" name="Oval 25"/>
          <p:cNvSpPr>
            <a:spLocks noChangeAspect="1" noChangeArrowheads="1"/>
          </p:cNvSpPr>
          <p:nvPr/>
        </p:nvSpPr>
        <p:spPr bwMode="auto">
          <a:xfrm>
            <a:off x="3200400" y="57150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grpSp>
        <p:nvGrpSpPr>
          <p:cNvPr id="156692" name="Group 26"/>
          <p:cNvGrpSpPr>
            <a:grpSpLocks/>
          </p:cNvGrpSpPr>
          <p:nvPr/>
        </p:nvGrpSpPr>
        <p:grpSpPr bwMode="auto">
          <a:xfrm>
            <a:off x="1654175" y="1362075"/>
            <a:ext cx="555625" cy="1000125"/>
            <a:chOff x="2532" y="1542"/>
            <a:chExt cx="184" cy="332"/>
          </a:xfrm>
        </p:grpSpPr>
        <p:sp>
          <p:nvSpPr>
            <p:cNvPr id="521243"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44" name="Line 28"/>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45" name="Line 29"/>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46" name="Line 30"/>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47" name="Line 31"/>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48" name="Line 32"/>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6693" name="Group 33"/>
          <p:cNvGrpSpPr>
            <a:grpSpLocks/>
          </p:cNvGrpSpPr>
          <p:nvPr/>
        </p:nvGrpSpPr>
        <p:grpSpPr bwMode="auto">
          <a:xfrm>
            <a:off x="2339975" y="1371600"/>
            <a:ext cx="555625" cy="1000125"/>
            <a:chOff x="2532" y="1542"/>
            <a:chExt cx="184" cy="332"/>
          </a:xfrm>
        </p:grpSpPr>
        <p:sp>
          <p:nvSpPr>
            <p:cNvPr id="521250"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51" name="Line 35"/>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52" name="Line 36"/>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53" name="Line 37"/>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54" name="Line 38"/>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55" name="Line 39"/>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6694" name="Group 40"/>
          <p:cNvGrpSpPr>
            <a:grpSpLocks/>
          </p:cNvGrpSpPr>
          <p:nvPr/>
        </p:nvGrpSpPr>
        <p:grpSpPr bwMode="auto">
          <a:xfrm>
            <a:off x="3025775" y="1371600"/>
            <a:ext cx="555625" cy="1000125"/>
            <a:chOff x="2532" y="1542"/>
            <a:chExt cx="184" cy="332"/>
          </a:xfrm>
        </p:grpSpPr>
        <p:sp>
          <p:nvSpPr>
            <p:cNvPr id="521257"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58" name="Line 42"/>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59" name="Line 43"/>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60" name="Line 44"/>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61" name="Line 45"/>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62" name="Line 46"/>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1263" name="Rectangle 47"/>
          <p:cNvSpPr>
            <a:spLocks noGrp="1" noChangeArrowheads="1"/>
          </p:cNvSpPr>
          <p:nvPr>
            <p:ph type="title"/>
          </p:nvPr>
        </p:nvSpPr>
        <p:spPr>
          <a:xfrm>
            <a:off x="457200" y="274638"/>
            <a:ext cx="8229600" cy="563562"/>
          </a:xfrm>
        </p:spPr>
        <p:txBody>
          <a:bodyPr/>
          <a:lstStyle/>
          <a:p>
            <a:pPr algn="l" eaLnBrk="1" hangingPunct="1">
              <a:defRPr/>
            </a:pPr>
            <a:r>
              <a:rPr lang="en-US" sz="3400" b="1">
                <a:effectLst>
                  <a:outerShdw blurRad="38100" dist="38100" dir="2700000" algn="tl">
                    <a:srgbClr val="FFFFFF"/>
                  </a:outerShdw>
                </a:effectLst>
              </a:rPr>
              <a:t>dictionary formation</a:t>
            </a:r>
          </a:p>
        </p:txBody>
      </p:sp>
      <p:sp>
        <p:nvSpPr>
          <p:cNvPr id="521264" name="Freeform 48"/>
          <p:cNvSpPr>
            <a:spLocks/>
          </p:cNvSpPr>
          <p:nvPr/>
        </p:nvSpPr>
        <p:spPr bwMode="auto">
          <a:xfrm>
            <a:off x="1866900" y="2438400"/>
            <a:ext cx="800100" cy="1295400"/>
          </a:xfrm>
          <a:custGeom>
            <a:avLst/>
            <a:gdLst>
              <a:gd name="T0" fmla="*/ 72 w 504"/>
              <a:gd name="T1" fmla="*/ 0 h 816"/>
              <a:gd name="T2" fmla="*/ 72 w 504"/>
              <a:gd name="T3" fmla="*/ 384 h 816"/>
              <a:gd name="T4" fmla="*/ 504 w 504"/>
              <a:gd name="T5" fmla="*/ 816 h 816"/>
            </a:gdLst>
            <a:ahLst/>
            <a:cxnLst>
              <a:cxn ang="0">
                <a:pos x="T0" y="T1"/>
              </a:cxn>
              <a:cxn ang="0">
                <a:pos x="T2" y="T3"/>
              </a:cxn>
              <a:cxn ang="0">
                <a:pos x="T4" y="T5"/>
              </a:cxn>
            </a:cxnLst>
            <a:rect l="0" t="0" r="r" b="b"/>
            <a:pathLst>
              <a:path w="504" h="816">
                <a:moveTo>
                  <a:pt x="72" y="0"/>
                </a:moveTo>
                <a:cubicBezTo>
                  <a:pt x="36" y="124"/>
                  <a:pt x="0" y="248"/>
                  <a:pt x="72" y="384"/>
                </a:cubicBezTo>
                <a:cubicBezTo>
                  <a:pt x="144" y="520"/>
                  <a:pt x="324" y="668"/>
                  <a:pt x="504" y="816"/>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1265" name="Freeform 49"/>
          <p:cNvSpPr>
            <a:spLocks/>
          </p:cNvSpPr>
          <p:nvPr/>
        </p:nvSpPr>
        <p:spPr bwMode="auto">
          <a:xfrm>
            <a:off x="2057400" y="2514600"/>
            <a:ext cx="1320800" cy="2997200"/>
          </a:xfrm>
          <a:custGeom>
            <a:avLst/>
            <a:gdLst>
              <a:gd name="T0" fmla="*/ 432 w 832"/>
              <a:gd name="T1" fmla="*/ 0 h 1888"/>
              <a:gd name="T2" fmla="*/ 816 w 832"/>
              <a:gd name="T3" fmla="*/ 1248 h 1888"/>
              <a:gd name="T4" fmla="*/ 336 w 832"/>
              <a:gd name="T5" fmla="*/ 1824 h 1888"/>
              <a:gd name="T6" fmla="*/ 0 w 832"/>
              <a:gd name="T7" fmla="*/ 1632 h 1888"/>
            </a:gdLst>
            <a:ahLst/>
            <a:cxnLst>
              <a:cxn ang="0">
                <a:pos x="T0" y="T1"/>
              </a:cxn>
              <a:cxn ang="0">
                <a:pos x="T2" y="T3"/>
              </a:cxn>
              <a:cxn ang="0">
                <a:pos x="T4" y="T5"/>
              </a:cxn>
              <a:cxn ang="0">
                <a:pos x="T6" y="T7"/>
              </a:cxn>
            </a:cxnLst>
            <a:rect l="0" t="0" r="r" b="b"/>
            <a:pathLst>
              <a:path w="832" h="1888">
                <a:moveTo>
                  <a:pt x="432" y="0"/>
                </a:moveTo>
                <a:cubicBezTo>
                  <a:pt x="632" y="472"/>
                  <a:pt x="832" y="944"/>
                  <a:pt x="816" y="1248"/>
                </a:cubicBezTo>
                <a:cubicBezTo>
                  <a:pt x="800" y="1552"/>
                  <a:pt x="472" y="1760"/>
                  <a:pt x="336" y="1824"/>
                </a:cubicBezTo>
                <a:cubicBezTo>
                  <a:pt x="200" y="1888"/>
                  <a:pt x="100" y="1760"/>
                  <a:pt x="0" y="1632"/>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1266" name="Freeform 50"/>
          <p:cNvSpPr>
            <a:spLocks/>
          </p:cNvSpPr>
          <p:nvPr/>
        </p:nvSpPr>
        <p:spPr bwMode="auto">
          <a:xfrm>
            <a:off x="3352800" y="2514600"/>
            <a:ext cx="990600" cy="3124200"/>
          </a:xfrm>
          <a:custGeom>
            <a:avLst/>
            <a:gdLst>
              <a:gd name="T0" fmla="*/ 0 w 624"/>
              <a:gd name="T1" fmla="*/ 0 h 1968"/>
              <a:gd name="T2" fmla="*/ 576 w 624"/>
              <a:gd name="T3" fmla="*/ 768 h 1968"/>
              <a:gd name="T4" fmla="*/ 288 w 624"/>
              <a:gd name="T5" fmla="*/ 1968 h 1968"/>
            </a:gdLst>
            <a:ahLst/>
            <a:cxnLst>
              <a:cxn ang="0">
                <a:pos x="T0" y="T1"/>
              </a:cxn>
              <a:cxn ang="0">
                <a:pos x="T2" y="T3"/>
              </a:cxn>
              <a:cxn ang="0">
                <a:pos x="T4" y="T5"/>
              </a:cxn>
            </a:cxnLst>
            <a:rect l="0" t="0" r="r" b="b"/>
            <a:pathLst>
              <a:path w="624" h="1968">
                <a:moveTo>
                  <a:pt x="0" y="0"/>
                </a:moveTo>
                <a:cubicBezTo>
                  <a:pt x="264" y="220"/>
                  <a:pt x="528" y="440"/>
                  <a:pt x="576" y="768"/>
                </a:cubicBezTo>
                <a:cubicBezTo>
                  <a:pt x="624" y="1096"/>
                  <a:pt x="456" y="1532"/>
                  <a:pt x="288" y="1968"/>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1267" name="Freeform 51"/>
          <p:cNvSpPr>
            <a:spLocks/>
          </p:cNvSpPr>
          <p:nvPr/>
        </p:nvSpPr>
        <p:spPr bwMode="auto">
          <a:xfrm>
            <a:off x="304800" y="2362200"/>
            <a:ext cx="1295400" cy="2057400"/>
          </a:xfrm>
          <a:custGeom>
            <a:avLst/>
            <a:gdLst>
              <a:gd name="T0" fmla="*/ 624 w 816"/>
              <a:gd name="T1" fmla="*/ 0 h 1296"/>
              <a:gd name="T2" fmla="*/ 0 w 816"/>
              <a:gd name="T3" fmla="*/ 528 h 1296"/>
              <a:gd name="T4" fmla="*/ 624 w 816"/>
              <a:gd name="T5" fmla="*/ 1008 h 1296"/>
              <a:gd name="T6" fmla="*/ 816 w 816"/>
              <a:gd name="T7" fmla="*/ 1296 h 1296"/>
            </a:gdLst>
            <a:ahLst/>
            <a:cxnLst>
              <a:cxn ang="0">
                <a:pos x="T0" y="T1"/>
              </a:cxn>
              <a:cxn ang="0">
                <a:pos x="T2" y="T3"/>
              </a:cxn>
              <a:cxn ang="0">
                <a:pos x="T4" y="T5"/>
              </a:cxn>
              <a:cxn ang="0">
                <a:pos x="T6" y="T7"/>
              </a:cxn>
            </a:cxnLst>
            <a:rect l="0" t="0" r="r" b="b"/>
            <a:pathLst>
              <a:path w="816" h="1296">
                <a:moveTo>
                  <a:pt x="624" y="0"/>
                </a:moveTo>
                <a:cubicBezTo>
                  <a:pt x="312" y="180"/>
                  <a:pt x="0" y="360"/>
                  <a:pt x="0" y="528"/>
                </a:cubicBezTo>
                <a:cubicBezTo>
                  <a:pt x="0" y="696"/>
                  <a:pt x="488" y="880"/>
                  <a:pt x="624" y="1008"/>
                </a:cubicBezTo>
                <a:cubicBezTo>
                  <a:pt x="760" y="1136"/>
                  <a:pt x="788" y="1216"/>
                  <a:pt x="816" y="1296"/>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grpSp>
        <p:nvGrpSpPr>
          <p:cNvPr id="156700" name="Group 52"/>
          <p:cNvGrpSpPr>
            <a:grpSpLocks/>
          </p:cNvGrpSpPr>
          <p:nvPr/>
        </p:nvGrpSpPr>
        <p:grpSpPr bwMode="auto">
          <a:xfrm>
            <a:off x="1654175" y="1362075"/>
            <a:ext cx="2578100" cy="1009650"/>
            <a:chOff x="1042" y="858"/>
            <a:chExt cx="1624" cy="636"/>
          </a:xfrm>
        </p:grpSpPr>
        <p:grpSp>
          <p:nvGrpSpPr>
            <p:cNvPr id="156701" name="Group 53"/>
            <p:cNvGrpSpPr>
              <a:grpSpLocks/>
            </p:cNvGrpSpPr>
            <p:nvPr/>
          </p:nvGrpSpPr>
          <p:grpSpPr bwMode="auto">
            <a:xfrm>
              <a:off x="1042" y="858"/>
              <a:ext cx="350" cy="630"/>
              <a:chOff x="2532" y="1542"/>
              <a:chExt cx="184" cy="332"/>
            </a:xfrm>
          </p:grpSpPr>
          <p:sp>
            <p:nvSpPr>
              <p:cNvPr id="521270" name="AutoShape 5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71" name="Line 55"/>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72" name="Line 56"/>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73" name="Line 57"/>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74" name="Line 58"/>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75" name="Line 59"/>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6702" name="Group 60"/>
            <p:cNvGrpSpPr>
              <a:grpSpLocks/>
            </p:cNvGrpSpPr>
            <p:nvPr/>
          </p:nvGrpSpPr>
          <p:grpSpPr bwMode="auto">
            <a:xfrm>
              <a:off x="1474" y="864"/>
              <a:ext cx="350" cy="630"/>
              <a:chOff x="2532" y="1542"/>
              <a:chExt cx="184" cy="332"/>
            </a:xfrm>
          </p:grpSpPr>
          <p:sp>
            <p:nvSpPr>
              <p:cNvPr id="521277" name="AutoShape 6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78" name="Line 62"/>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79" name="Line 63"/>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0" name="Line 64"/>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1" name="Line 65"/>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2" name="Line 66"/>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6703" name="Group 67"/>
            <p:cNvGrpSpPr>
              <a:grpSpLocks/>
            </p:cNvGrpSpPr>
            <p:nvPr/>
          </p:nvGrpSpPr>
          <p:grpSpPr bwMode="auto">
            <a:xfrm>
              <a:off x="1906" y="864"/>
              <a:ext cx="350" cy="630"/>
              <a:chOff x="2532" y="1542"/>
              <a:chExt cx="184" cy="332"/>
            </a:xfrm>
          </p:grpSpPr>
          <p:sp>
            <p:nvSpPr>
              <p:cNvPr id="521284" name="AutoShape 68"/>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1285" name="Line 69"/>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6" name="Line 70"/>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7" name="Line 71"/>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8" name="Line 72"/>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1289" name="Line 73"/>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1290" name="Text Box 74"/>
            <p:cNvSpPr txBox="1">
              <a:spLocks noChangeArrowheads="1"/>
            </p:cNvSpPr>
            <p:nvPr/>
          </p:nvSpPr>
          <p:spPr bwMode="auto">
            <a:xfrm>
              <a:off x="2294" y="922"/>
              <a:ext cx="37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3200">
                  <a:solidFill>
                    <a:srgbClr val="000099"/>
                  </a:solidFill>
                  <a:cs typeface="+mn-cs"/>
                </a:rPr>
                <a:t>…</a:t>
              </a:r>
            </a:p>
          </p:txBody>
        </p:sp>
      </p:grpSp>
    </p:spTree>
    <p:extLst>
      <p:ext uri="{BB962C8B-B14F-4D97-AF65-F5344CB8AC3E}">
        <p14:creationId xmlns:p14="http://schemas.microsoft.com/office/powerpoint/2010/main" val="28476972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Group 2"/>
          <p:cNvGrpSpPr>
            <a:grpSpLocks/>
          </p:cNvGrpSpPr>
          <p:nvPr/>
        </p:nvGrpSpPr>
        <p:grpSpPr bwMode="auto">
          <a:xfrm>
            <a:off x="990600" y="1362075"/>
            <a:ext cx="555625" cy="1000125"/>
            <a:chOff x="2532" y="1542"/>
            <a:chExt cx="184" cy="332"/>
          </a:xfrm>
        </p:grpSpPr>
        <p:sp>
          <p:nvSpPr>
            <p:cNvPr id="522243"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44" name="Line 4"/>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45" name="Line 5"/>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46" name="Line 6"/>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47" name="Line 7"/>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48" name="Line 8"/>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2249" name="Line 9"/>
          <p:cNvSpPr>
            <a:spLocks noChangeShapeType="1"/>
          </p:cNvSpPr>
          <p:nvPr/>
        </p:nvSpPr>
        <p:spPr bwMode="auto">
          <a:xfrm flipV="1">
            <a:off x="762000" y="3200400"/>
            <a:ext cx="0" cy="304165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0" name="Line 10"/>
          <p:cNvSpPr>
            <a:spLocks noChangeShapeType="1"/>
          </p:cNvSpPr>
          <p:nvPr/>
        </p:nvSpPr>
        <p:spPr bwMode="auto">
          <a:xfrm>
            <a:off x="762000" y="6242050"/>
            <a:ext cx="3810000" cy="3175"/>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1" name="Line 11"/>
          <p:cNvSpPr>
            <a:spLocks noChangeShapeType="1"/>
          </p:cNvSpPr>
          <p:nvPr/>
        </p:nvSpPr>
        <p:spPr bwMode="auto">
          <a:xfrm flipV="1">
            <a:off x="762000" y="4564063"/>
            <a:ext cx="2819400" cy="16779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2" name="Oval 12"/>
          <p:cNvSpPr>
            <a:spLocks noChangeAspect="1" noChangeArrowheads="1"/>
          </p:cNvSpPr>
          <p:nvPr/>
        </p:nvSpPr>
        <p:spPr bwMode="auto">
          <a:xfrm>
            <a:off x="1712913" y="4797425"/>
            <a:ext cx="173037"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3" name="Oval 13"/>
          <p:cNvSpPr>
            <a:spLocks noChangeAspect="1" noChangeArrowheads="1"/>
          </p:cNvSpPr>
          <p:nvPr/>
        </p:nvSpPr>
        <p:spPr bwMode="auto">
          <a:xfrm>
            <a:off x="1865313" y="4949825"/>
            <a:ext cx="173037"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4" name="Oval 14"/>
          <p:cNvSpPr>
            <a:spLocks noChangeAspect="1" noChangeArrowheads="1"/>
          </p:cNvSpPr>
          <p:nvPr/>
        </p:nvSpPr>
        <p:spPr bwMode="auto">
          <a:xfrm>
            <a:off x="1371600" y="4800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5" name="Oval 15"/>
          <p:cNvSpPr>
            <a:spLocks noChangeAspect="1" noChangeArrowheads="1"/>
          </p:cNvSpPr>
          <p:nvPr/>
        </p:nvSpPr>
        <p:spPr bwMode="auto">
          <a:xfrm>
            <a:off x="1676400" y="5181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6" name="Oval 16"/>
          <p:cNvSpPr>
            <a:spLocks noChangeAspect="1" noChangeArrowheads="1"/>
          </p:cNvSpPr>
          <p:nvPr/>
        </p:nvSpPr>
        <p:spPr bwMode="auto">
          <a:xfrm>
            <a:off x="1447800" y="5105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7" name="Oval 17"/>
          <p:cNvSpPr>
            <a:spLocks noChangeAspect="1" noChangeArrowheads="1"/>
          </p:cNvSpPr>
          <p:nvPr/>
        </p:nvSpPr>
        <p:spPr bwMode="auto">
          <a:xfrm>
            <a:off x="2743200" y="37338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8" name="Oval 18"/>
          <p:cNvSpPr>
            <a:spLocks noChangeAspect="1" noChangeArrowheads="1"/>
          </p:cNvSpPr>
          <p:nvPr/>
        </p:nvSpPr>
        <p:spPr bwMode="auto">
          <a:xfrm>
            <a:off x="2667000" y="4343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59" name="Oval 19"/>
          <p:cNvSpPr>
            <a:spLocks noChangeAspect="1" noChangeArrowheads="1"/>
          </p:cNvSpPr>
          <p:nvPr/>
        </p:nvSpPr>
        <p:spPr bwMode="auto">
          <a:xfrm>
            <a:off x="2438400" y="4038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0" name="Oval 20"/>
          <p:cNvSpPr>
            <a:spLocks noChangeAspect="1" noChangeArrowheads="1"/>
          </p:cNvSpPr>
          <p:nvPr/>
        </p:nvSpPr>
        <p:spPr bwMode="auto">
          <a:xfrm>
            <a:off x="2743200" y="4038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1" name="Oval 21"/>
          <p:cNvSpPr>
            <a:spLocks noChangeAspect="1" noChangeArrowheads="1"/>
          </p:cNvSpPr>
          <p:nvPr/>
        </p:nvSpPr>
        <p:spPr bwMode="auto">
          <a:xfrm>
            <a:off x="2209800" y="48006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2" name="Oval 22"/>
          <p:cNvSpPr>
            <a:spLocks noChangeAspect="1" noChangeArrowheads="1"/>
          </p:cNvSpPr>
          <p:nvPr/>
        </p:nvSpPr>
        <p:spPr bwMode="auto">
          <a:xfrm>
            <a:off x="1524000" y="44958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3" name="Oval 23"/>
          <p:cNvSpPr>
            <a:spLocks noChangeAspect="1" noChangeArrowheads="1"/>
          </p:cNvSpPr>
          <p:nvPr/>
        </p:nvSpPr>
        <p:spPr bwMode="auto">
          <a:xfrm>
            <a:off x="3581400" y="57150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4" name="Oval 24"/>
          <p:cNvSpPr>
            <a:spLocks noChangeAspect="1" noChangeArrowheads="1"/>
          </p:cNvSpPr>
          <p:nvPr/>
        </p:nvSpPr>
        <p:spPr bwMode="auto">
          <a:xfrm>
            <a:off x="3429000" y="54864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5" name="Oval 25"/>
          <p:cNvSpPr>
            <a:spLocks noChangeAspect="1" noChangeArrowheads="1"/>
          </p:cNvSpPr>
          <p:nvPr/>
        </p:nvSpPr>
        <p:spPr bwMode="auto">
          <a:xfrm>
            <a:off x="3200400" y="5715000"/>
            <a:ext cx="173038" cy="158750"/>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grpSp>
        <p:nvGrpSpPr>
          <p:cNvPr id="157716" name="Group 26"/>
          <p:cNvGrpSpPr>
            <a:grpSpLocks/>
          </p:cNvGrpSpPr>
          <p:nvPr/>
        </p:nvGrpSpPr>
        <p:grpSpPr bwMode="auto">
          <a:xfrm>
            <a:off x="1654175" y="1362075"/>
            <a:ext cx="555625" cy="1000125"/>
            <a:chOff x="2532" y="1542"/>
            <a:chExt cx="184" cy="332"/>
          </a:xfrm>
        </p:grpSpPr>
        <p:sp>
          <p:nvSpPr>
            <p:cNvPr id="522267"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68" name="Line 28"/>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69" name="Line 29"/>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0" name="Line 30"/>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1" name="Line 31"/>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2" name="Line 32"/>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7717" name="Group 33"/>
          <p:cNvGrpSpPr>
            <a:grpSpLocks/>
          </p:cNvGrpSpPr>
          <p:nvPr/>
        </p:nvGrpSpPr>
        <p:grpSpPr bwMode="auto">
          <a:xfrm>
            <a:off x="2339975" y="1371600"/>
            <a:ext cx="555625" cy="1000125"/>
            <a:chOff x="2532" y="1542"/>
            <a:chExt cx="184" cy="332"/>
          </a:xfrm>
        </p:grpSpPr>
        <p:sp>
          <p:nvSpPr>
            <p:cNvPr id="522274"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75" name="Line 35"/>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6" name="Line 36"/>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7" name="Line 37"/>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8" name="Line 38"/>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79" name="Line 39"/>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7718" name="Group 40"/>
          <p:cNvGrpSpPr>
            <a:grpSpLocks/>
          </p:cNvGrpSpPr>
          <p:nvPr/>
        </p:nvGrpSpPr>
        <p:grpSpPr bwMode="auto">
          <a:xfrm>
            <a:off x="3025775" y="1371600"/>
            <a:ext cx="555625" cy="1000125"/>
            <a:chOff x="2532" y="1542"/>
            <a:chExt cx="184" cy="332"/>
          </a:xfrm>
        </p:grpSpPr>
        <p:sp>
          <p:nvSpPr>
            <p:cNvPr id="522281"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82" name="Line 42"/>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83" name="Line 43"/>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84" name="Line 44"/>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85" name="Line 45"/>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286" name="Line 46"/>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2287" name="Line 47"/>
          <p:cNvSpPr>
            <a:spLocks noChangeShapeType="1"/>
          </p:cNvSpPr>
          <p:nvPr/>
        </p:nvSpPr>
        <p:spPr bwMode="auto">
          <a:xfrm flipV="1">
            <a:off x="5181600" y="914400"/>
            <a:ext cx="0" cy="327025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88" name="Line 48"/>
          <p:cNvSpPr>
            <a:spLocks noChangeShapeType="1"/>
          </p:cNvSpPr>
          <p:nvPr/>
        </p:nvSpPr>
        <p:spPr bwMode="auto">
          <a:xfrm>
            <a:off x="5181600" y="4184650"/>
            <a:ext cx="3810000" cy="3175"/>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89" name="Line 49"/>
          <p:cNvSpPr>
            <a:spLocks noChangeShapeType="1"/>
          </p:cNvSpPr>
          <p:nvPr/>
        </p:nvSpPr>
        <p:spPr bwMode="auto">
          <a:xfrm flipV="1">
            <a:off x="5181600" y="2506663"/>
            <a:ext cx="2819400" cy="16779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0" name="Oval 50"/>
          <p:cNvSpPr>
            <a:spLocks noChangeAspect="1" noChangeArrowheads="1"/>
          </p:cNvSpPr>
          <p:nvPr/>
        </p:nvSpPr>
        <p:spPr bwMode="auto">
          <a:xfrm>
            <a:off x="6132513" y="2740025"/>
            <a:ext cx="173037"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1" name="Oval 51"/>
          <p:cNvSpPr>
            <a:spLocks noChangeAspect="1" noChangeArrowheads="1"/>
          </p:cNvSpPr>
          <p:nvPr/>
        </p:nvSpPr>
        <p:spPr bwMode="auto">
          <a:xfrm>
            <a:off x="6284913" y="2892425"/>
            <a:ext cx="173037"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2" name="Oval 52"/>
          <p:cNvSpPr>
            <a:spLocks noChangeAspect="1" noChangeArrowheads="1"/>
          </p:cNvSpPr>
          <p:nvPr/>
        </p:nvSpPr>
        <p:spPr bwMode="auto">
          <a:xfrm>
            <a:off x="5791200" y="2743200"/>
            <a:ext cx="173038"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3" name="Oval 53"/>
          <p:cNvSpPr>
            <a:spLocks noChangeAspect="1" noChangeArrowheads="1"/>
          </p:cNvSpPr>
          <p:nvPr/>
        </p:nvSpPr>
        <p:spPr bwMode="auto">
          <a:xfrm>
            <a:off x="6096000" y="3124200"/>
            <a:ext cx="173038"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4" name="Oval 54"/>
          <p:cNvSpPr>
            <a:spLocks noChangeAspect="1" noChangeArrowheads="1"/>
          </p:cNvSpPr>
          <p:nvPr/>
        </p:nvSpPr>
        <p:spPr bwMode="auto">
          <a:xfrm>
            <a:off x="5867400" y="3048000"/>
            <a:ext cx="173038"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5" name="Oval 55"/>
          <p:cNvSpPr>
            <a:spLocks noChangeAspect="1" noChangeArrowheads="1"/>
          </p:cNvSpPr>
          <p:nvPr/>
        </p:nvSpPr>
        <p:spPr bwMode="auto">
          <a:xfrm>
            <a:off x="7162800" y="1676400"/>
            <a:ext cx="173038" cy="158750"/>
          </a:xfrm>
          <a:prstGeom prst="ellipse">
            <a:avLst/>
          </a:prstGeom>
          <a:solidFill>
            <a:srgbClr val="008000"/>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6" name="Oval 56"/>
          <p:cNvSpPr>
            <a:spLocks noChangeAspect="1" noChangeArrowheads="1"/>
          </p:cNvSpPr>
          <p:nvPr/>
        </p:nvSpPr>
        <p:spPr bwMode="auto">
          <a:xfrm>
            <a:off x="7086600" y="2286000"/>
            <a:ext cx="173038" cy="158750"/>
          </a:xfrm>
          <a:prstGeom prst="ellipse">
            <a:avLst/>
          </a:prstGeom>
          <a:solidFill>
            <a:srgbClr val="008000"/>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7" name="Oval 57"/>
          <p:cNvSpPr>
            <a:spLocks noChangeAspect="1" noChangeArrowheads="1"/>
          </p:cNvSpPr>
          <p:nvPr/>
        </p:nvSpPr>
        <p:spPr bwMode="auto">
          <a:xfrm>
            <a:off x="6858000" y="1981200"/>
            <a:ext cx="173038" cy="158750"/>
          </a:xfrm>
          <a:prstGeom prst="ellipse">
            <a:avLst/>
          </a:prstGeom>
          <a:solidFill>
            <a:srgbClr val="008000"/>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8" name="Oval 58"/>
          <p:cNvSpPr>
            <a:spLocks noChangeAspect="1" noChangeArrowheads="1"/>
          </p:cNvSpPr>
          <p:nvPr/>
        </p:nvSpPr>
        <p:spPr bwMode="auto">
          <a:xfrm>
            <a:off x="7162800" y="1981200"/>
            <a:ext cx="173038" cy="158750"/>
          </a:xfrm>
          <a:prstGeom prst="ellipse">
            <a:avLst/>
          </a:prstGeom>
          <a:solidFill>
            <a:srgbClr val="008000"/>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299" name="Oval 59"/>
          <p:cNvSpPr>
            <a:spLocks noChangeAspect="1" noChangeArrowheads="1"/>
          </p:cNvSpPr>
          <p:nvPr/>
        </p:nvSpPr>
        <p:spPr bwMode="auto">
          <a:xfrm>
            <a:off x="6629400" y="2743200"/>
            <a:ext cx="173038"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00" name="Oval 60"/>
          <p:cNvSpPr>
            <a:spLocks noChangeAspect="1" noChangeArrowheads="1"/>
          </p:cNvSpPr>
          <p:nvPr/>
        </p:nvSpPr>
        <p:spPr bwMode="auto">
          <a:xfrm>
            <a:off x="5943600" y="2438400"/>
            <a:ext cx="173038" cy="158750"/>
          </a:xfrm>
          <a:prstGeom prst="ellipse">
            <a:avLst/>
          </a:prstGeom>
          <a:solidFill>
            <a:srgbClr val="FF0000"/>
          </a:solidFill>
          <a:ln>
            <a:noFill/>
          </a:ln>
          <a:effectLst/>
          <a:extLst>
            <a:ext uri="{91240B29-F687-4F45-9708-019B960494DF}">
              <a14:hiddenLine xmlns:a14="http://schemas.microsoft.com/office/drawing/2010/main" w="190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01" name="Oval 61"/>
          <p:cNvSpPr>
            <a:spLocks noChangeAspect="1" noChangeArrowheads="1"/>
          </p:cNvSpPr>
          <p:nvPr/>
        </p:nvSpPr>
        <p:spPr bwMode="auto">
          <a:xfrm>
            <a:off x="8001000" y="3657600"/>
            <a:ext cx="173038" cy="158750"/>
          </a:xfrm>
          <a:prstGeom prst="ellipse">
            <a:avLst/>
          </a:prstGeom>
          <a:solidFill>
            <a:srgbClr val="00FFFF"/>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02" name="Oval 62"/>
          <p:cNvSpPr>
            <a:spLocks noChangeAspect="1" noChangeArrowheads="1"/>
          </p:cNvSpPr>
          <p:nvPr/>
        </p:nvSpPr>
        <p:spPr bwMode="auto">
          <a:xfrm>
            <a:off x="7848600" y="3429000"/>
            <a:ext cx="173038" cy="158750"/>
          </a:xfrm>
          <a:prstGeom prst="ellipse">
            <a:avLst/>
          </a:prstGeom>
          <a:solidFill>
            <a:srgbClr val="00FFFF"/>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03" name="Oval 63"/>
          <p:cNvSpPr>
            <a:spLocks noChangeAspect="1" noChangeArrowheads="1"/>
          </p:cNvSpPr>
          <p:nvPr/>
        </p:nvSpPr>
        <p:spPr bwMode="auto">
          <a:xfrm>
            <a:off x="7620000" y="3657600"/>
            <a:ext cx="173038" cy="158750"/>
          </a:xfrm>
          <a:prstGeom prst="ellipse">
            <a:avLst/>
          </a:prstGeom>
          <a:solidFill>
            <a:srgbClr val="00FFFF"/>
          </a:soli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04" name="Rectangle 64"/>
          <p:cNvSpPr>
            <a:spLocks noGrp="1" noChangeArrowheads="1"/>
          </p:cNvSpPr>
          <p:nvPr>
            <p:ph type="title"/>
          </p:nvPr>
        </p:nvSpPr>
        <p:spPr>
          <a:xfrm>
            <a:off x="457200" y="274638"/>
            <a:ext cx="8229600" cy="563562"/>
          </a:xfrm>
        </p:spPr>
        <p:txBody>
          <a:bodyPr/>
          <a:lstStyle/>
          <a:p>
            <a:pPr algn="l" eaLnBrk="1" hangingPunct="1">
              <a:defRPr/>
            </a:pPr>
            <a:r>
              <a:rPr lang="en-US" sz="3400" b="1">
                <a:effectLst>
                  <a:outerShdw blurRad="38100" dist="38100" dir="2700000" algn="tl">
                    <a:srgbClr val="FFFFFF"/>
                  </a:outerShdw>
                </a:effectLst>
              </a:rPr>
              <a:t>Clustering (usually k-means)</a:t>
            </a:r>
          </a:p>
        </p:txBody>
      </p:sp>
      <p:sp>
        <p:nvSpPr>
          <p:cNvPr id="522305" name="Line 65"/>
          <p:cNvSpPr>
            <a:spLocks noChangeShapeType="1"/>
          </p:cNvSpPr>
          <p:nvPr/>
        </p:nvSpPr>
        <p:spPr bwMode="auto">
          <a:xfrm>
            <a:off x="4800600" y="5638800"/>
            <a:ext cx="2057400" cy="0"/>
          </a:xfrm>
          <a:prstGeom prst="line">
            <a:avLst/>
          </a:prstGeom>
          <a:noFill/>
          <a:ln w="1524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2306" name="Line 66"/>
          <p:cNvSpPr>
            <a:spLocks noChangeShapeType="1"/>
          </p:cNvSpPr>
          <p:nvPr/>
        </p:nvSpPr>
        <p:spPr bwMode="auto">
          <a:xfrm flipV="1">
            <a:off x="7162800" y="4419600"/>
            <a:ext cx="0" cy="1219200"/>
          </a:xfrm>
          <a:prstGeom prst="line">
            <a:avLst/>
          </a:prstGeom>
          <a:noFill/>
          <a:ln w="1524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2307" name="Text Box 67"/>
          <p:cNvSpPr txBox="1">
            <a:spLocks noChangeArrowheads="1"/>
          </p:cNvSpPr>
          <p:nvPr/>
        </p:nvSpPr>
        <p:spPr bwMode="auto">
          <a:xfrm>
            <a:off x="5791200" y="5337175"/>
            <a:ext cx="2833688" cy="495300"/>
          </a:xfrm>
          <a:prstGeom prst="rect">
            <a:avLst/>
          </a:prstGeom>
          <a:solidFill>
            <a:schemeClr val="bg1"/>
          </a:solidFill>
          <a:ln w="381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solidFill>
                  <a:srgbClr val="000000"/>
                </a:solidFill>
                <a:cs typeface="+mn-cs"/>
              </a:rPr>
              <a:t>Vector quantization</a:t>
            </a:r>
          </a:p>
        </p:txBody>
      </p:sp>
      <p:grpSp>
        <p:nvGrpSpPr>
          <p:cNvPr id="157740" name="Group 68"/>
          <p:cNvGrpSpPr>
            <a:grpSpLocks/>
          </p:cNvGrpSpPr>
          <p:nvPr/>
        </p:nvGrpSpPr>
        <p:grpSpPr bwMode="auto">
          <a:xfrm>
            <a:off x="1654175" y="1362075"/>
            <a:ext cx="2578100" cy="1009650"/>
            <a:chOff x="1042" y="858"/>
            <a:chExt cx="1624" cy="636"/>
          </a:xfrm>
        </p:grpSpPr>
        <p:grpSp>
          <p:nvGrpSpPr>
            <p:cNvPr id="157743" name="Group 69"/>
            <p:cNvGrpSpPr>
              <a:grpSpLocks/>
            </p:cNvGrpSpPr>
            <p:nvPr/>
          </p:nvGrpSpPr>
          <p:grpSpPr bwMode="auto">
            <a:xfrm>
              <a:off x="1042" y="858"/>
              <a:ext cx="350" cy="630"/>
              <a:chOff x="2532" y="1542"/>
              <a:chExt cx="184" cy="332"/>
            </a:xfrm>
          </p:grpSpPr>
          <p:sp>
            <p:nvSpPr>
              <p:cNvPr id="522310" name="AutoShape 70"/>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11" name="Line 71"/>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12" name="Line 72"/>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13" name="Line 73"/>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14" name="Line 74"/>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15" name="Line 75"/>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7744" name="Group 76"/>
            <p:cNvGrpSpPr>
              <a:grpSpLocks/>
            </p:cNvGrpSpPr>
            <p:nvPr/>
          </p:nvGrpSpPr>
          <p:grpSpPr bwMode="auto">
            <a:xfrm>
              <a:off x="1474" y="864"/>
              <a:ext cx="350" cy="630"/>
              <a:chOff x="2532" y="1542"/>
              <a:chExt cx="184" cy="332"/>
            </a:xfrm>
          </p:grpSpPr>
          <p:sp>
            <p:nvSpPr>
              <p:cNvPr id="522317" name="AutoShape 7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18" name="Line 78"/>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19" name="Line 79"/>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0" name="Line 80"/>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1" name="Line 81"/>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2" name="Line 82"/>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grpSp>
          <p:nvGrpSpPr>
            <p:cNvPr id="157745" name="Group 83"/>
            <p:cNvGrpSpPr>
              <a:grpSpLocks/>
            </p:cNvGrpSpPr>
            <p:nvPr/>
          </p:nvGrpSpPr>
          <p:grpSpPr bwMode="auto">
            <a:xfrm>
              <a:off x="1906" y="864"/>
              <a:ext cx="350" cy="630"/>
              <a:chOff x="2532" y="1542"/>
              <a:chExt cx="184" cy="332"/>
            </a:xfrm>
          </p:grpSpPr>
          <p:sp>
            <p:nvSpPr>
              <p:cNvPr id="522324" name="AutoShape 8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2325" name="Line 85"/>
              <p:cNvSpPr>
                <a:spLocks noChangeAspect="1" noChangeShapeType="1"/>
              </p:cNvSpPr>
              <p:nvPr/>
            </p:nvSpPr>
            <p:spPr bwMode="auto">
              <a:xfrm>
                <a:off x="2567" y="1607"/>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6" name="Line 86"/>
              <p:cNvSpPr>
                <a:spLocks noChangeAspect="1" noChangeShapeType="1"/>
              </p:cNvSpPr>
              <p:nvPr/>
            </p:nvSpPr>
            <p:spPr bwMode="auto">
              <a:xfrm>
                <a:off x="2567" y="1655"/>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7" name="Line 87"/>
              <p:cNvSpPr>
                <a:spLocks noChangeAspect="1" noChangeShapeType="1"/>
              </p:cNvSpPr>
              <p:nvPr/>
            </p:nvSpPr>
            <p:spPr bwMode="auto">
              <a:xfrm>
                <a:off x="2568" y="17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8" name="Line 88"/>
              <p:cNvSpPr>
                <a:spLocks noChangeAspect="1" noChangeShapeType="1"/>
              </p:cNvSpPr>
              <p:nvPr/>
            </p:nvSpPr>
            <p:spPr bwMode="auto">
              <a:xfrm>
                <a:off x="2568" y="1751"/>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sp>
            <p:nvSpPr>
              <p:cNvPr id="522329" name="Line 89"/>
              <p:cNvSpPr>
                <a:spLocks noChangeAspect="1" noChangeShapeType="1"/>
              </p:cNvSpPr>
              <p:nvPr/>
            </p:nvSpPr>
            <p:spPr bwMode="auto">
              <a:xfrm>
                <a:off x="2567" y="1803"/>
                <a:ext cx="119"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en-US" sz="1800">
                  <a:solidFill>
                    <a:srgbClr val="000000"/>
                  </a:solidFill>
                  <a:cs typeface="+mn-cs"/>
                </a:endParaRPr>
              </a:p>
            </p:txBody>
          </p:sp>
        </p:grpSp>
        <p:sp>
          <p:nvSpPr>
            <p:cNvPr id="522330" name="Text Box 90"/>
            <p:cNvSpPr txBox="1">
              <a:spLocks noChangeArrowheads="1"/>
            </p:cNvSpPr>
            <p:nvPr/>
          </p:nvSpPr>
          <p:spPr bwMode="auto">
            <a:xfrm>
              <a:off x="2294" y="922"/>
              <a:ext cx="37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3200">
                  <a:solidFill>
                    <a:srgbClr val="000099"/>
                  </a:solidFill>
                  <a:cs typeface="+mn-cs"/>
                </a:rPr>
                <a:t>…</a:t>
              </a:r>
            </a:p>
          </p:txBody>
        </p:sp>
      </p:grpSp>
      <p:sp>
        <p:nvSpPr>
          <p:cNvPr id="522331" name="Line 91"/>
          <p:cNvSpPr>
            <a:spLocks noChangeShapeType="1"/>
          </p:cNvSpPr>
          <p:nvPr/>
        </p:nvSpPr>
        <p:spPr bwMode="auto">
          <a:xfrm>
            <a:off x="2286000" y="2514600"/>
            <a:ext cx="0" cy="990600"/>
          </a:xfrm>
          <a:prstGeom prst="line">
            <a:avLst/>
          </a:prstGeom>
          <a:noFill/>
          <a:ln w="1524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2332" name="Text Box 92"/>
          <p:cNvSpPr txBox="1">
            <a:spLocks noChangeArrowheads="1"/>
          </p:cNvSpPr>
          <p:nvPr/>
        </p:nvSpPr>
        <p:spPr bwMode="auto">
          <a:xfrm>
            <a:off x="6796088" y="6500813"/>
            <a:ext cx="22717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1600">
                <a:solidFill>
                  <a:srgbClr val="000000"/>
                </a:solidFill>
                <a:cs typeface="+mn-cs"/>
              </a:rPr>
              <a:t>Slide credit: Josef Sivic</a:t>
            </a:r>
          </a:p>
        </p:txBody>
      </p:sp>
    </p:spTree>
    <p:extLst>
      <p:ext uri="{BB962C8B-B14F-4D97-AF65-F5344CB8AC3E}">
        <p14:creationId xmlns:p14="http://schemas.microsoft.com/office/powerpoint/2010/main" val="31305183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xfrm>
            <a:off x="457200" y="274638"/>
            <a:ext cx="8229600" cy="563562"/>
          </a:xfrm>
        </p:spPr>
        <p:txBody>
          <a:bodyPr/>
          <a:lstStyle/>
          <a:p>
            <a:pPr algn="l" eaLnBrk="1" hangingPunct="1">
              <a:defRPr/>
            </a:pPr>
            <a:r>
              <a:rPr lang="en-US" sz="3400" b="1">
                <a:effectLst>
                  <a:outerShdw blurRad="38100" dist="38100" dir="2700000" algn="tl">
                    <a:srgbClr val="C0C0C0"/>
                  </a:outerShdw>
                </a:effectLst>
              </a:rPr>
              <a:t>Feature Representation</a:t>
            </a:r>
            <a:endParaRPr lang="en-US" sz="3400" b="1">
              <a:solidFill>
                <a:srgbClr val="B2B2B2"/>
              </a:solidFill>
              <a:effectLst>
                <a:outerShdw blurRad="38100" dist="38100" dir="2700000" algn="tl">
                  <a:srgbClr val="C0C0C0"/>
                </a:outerShdw>
              </a:effectLst>
            </a:endParaRPr>
          </a:p>
        </p:txBody>
      </p:sp>
      <p:sp>
        <p:nvSpPr>
          <p:cNvPr id="50179" name="Rectangle 3"/>
          <p:cNvSpPr>
            <a:spLocks noGrp="1" noChangeArrowheads="1"/>
          </p:cNvSpPr>
          <p:nvPr>
            <p:ph type="body" idx="1"/>
          </p:nvPr>
        </p:nvSpPr>
        <p:spPr>
          <a:xfrm>
            <a:off x="457200" y="1066800"/>
            <a:ext cx="8229600" cy="5638800"/>
          </a:xfrm>
        </p:spPr>
        <p:txBody>
          <a:bodyPr/>
          <a:lstStyle/>
          <a:p>
            <a:pPr eaLnBrk="1" hangingPunct="1">
              <a:buFontTx/>
              <a:buNone/>
            </a:pPr>
            <a:r>
              <a:rPr lang="en-US" altLang="en-US" dirty="0"/>
              <a:t>Visual words, aka </a:t>
            </a:r>
            <a:r>
              <a:rPr lang="en-US" altLang="en-US" dirty="0" err="1"/>
              <a:t>textons</a:t>
            </a:r>
            <a:r>
              <a:rPr lang="en-US" altLang="en-US" dirty="0"/>
              <a:t>, aka </a:t>
            </a:r>
            <a:r>
              <a:rPr lang="en-US" altLang="en-US" dirty="0" err="1"/>
              <a:t>keypoints</a:t>
            </a:r>
            <a:r>
              <a:rPr lang="en-US" altLang="en-US" dirty="0"/>
              <a:t>: </a:t>
            </a:r>
          </a:p>
          <a:p>
            <a:pPr eaLnBrk="1" hangingPunct="1">
              <a:buFontTx/>
              <a:buNone/>
            </a:pPr>
            <a:r>
              <a:rPr lang="en-US" altLang="en-US" dirty="0"/>
              <a:t>K-means clustered pieces of the image</a:t>
            </a:r>
          </a:p>
          <a:p>
            <a:pPr eaLnBrk="1" hangingPunct="1"/>
            <a:endParaRPr lang="en-US" altLang="en-US" dirty="0"/>
          </a:p>
          <a:p>
            <a:pPr eaLnBrk="1" hangingPunct="1"/>
            <a:r>
              <a:rPr lang="en-US" altLang="en-US" dirty="0"/>
              <a:t>Various Representations:</a:t>
            </a:r>
          </a:p>
          <a:p>
            <a:pPr lvl="1" eaLnBrk="1" hangingPunct="1"/>
            <a:r>
              <a:rPr lang="en-US" altLang="en-US" dirty="0"/>
              <a:t>Filter bank responses (</a:t>
            </a:r>
            <a:r>
              <a:rPr lang="en-US" altLang="en-US" dirty="0" err="1"/>
              <a:t>textons</a:t>
            </a:r>
            <a:r>
              <a:rPr lang="en-US" altLang="en-US" dirty="0"/>
              <a:t>)</a:t>
            </a:r>
          </a:p>
          <a:p>
            <a:pPr lvl="1" eaLnBrk="1" hangingPunct="1"/>
            <a:r>
              <a:rPr lang="en-US" altLang="en-US" dirty="0"/>
              <a:t>Image Patches</a:t>
            </a:r>
          </a:p>
          <a:p>
            <a:pPr lvl="1" eaLnBrk="1" hangingPunct="1"/>
            <a:r>
              <a:rPr lang="en-US" altLang="en-US" dirty="0"/>
              <a:t>SIFT descriptors</a:t>
            </a:r>
          </a:p>
          <a:p>
            <a:pPr eaLnBrk="1" hangingPunct="1"/>
            <a:r>
              <a:rPr lang="en-US" altLang="en-US" dirty="0"/>
              <a:t>Either image-specific or “universal” dictionary</a:t>
            </a:r>
          </a:p>
        </p:txBody>
      </p:sp>
    </p:spTree>
    <p:extLst>
      <p:ext uri="{BB962C8B-B14F-4D97-AF65-F5344CB8AC3E}">
        <p14:creationId xmlns:p14="http://schemas.microsoft.com/office/powerpoint/2010/main" val="2041299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a:t>Search Experiment I</a:t>
            </a:r>
          </a:p>
        </p:txBody>
      </p:sp>
      <p:pic>
        <p:nvPicPr>
          <p:cNvPr id="11267" name="Picture 3" descr="texto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19200"/>
            <a:ext cx="50292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533400" y="5105400"/>
            <a:ext cx="84248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000">
                <a:solidFill>
                  <a:srgbClr val="000000"/>
                </a:solidFill>
                <a:latin typeface="Arial Narrow" pitchFamily="34" charset="0"/>
              </a:rPr>
              <a:t>The subject is told to detect a target element in a number of background elements.</a:t>
            </a:r>
          </a:p>
          <a:p>
            <a:pPr eaLnBrk="1" fontAlgn="base" hangingPunct="1">
              <a:spcBef>
                <a:spcPct val="0"/>
              </a:spcBef>
              <a:spcAft>
                <a:spcPct val="0"/>
              </a:spcAft>
            </a:pPr>
            <a:r>
              <a:rPr lang="en-US" altLang="en-US" sz="2000">
                <a:solidFill>
                  <a:srgbClr val="000000"/>
                </a:solidFill>
                <a:latin typeface="Arial Narrow" pitchFamily="34" charset="0"/>
              </a:rPr>
              <a:t>In this example, the detection time is independent of the number of background elements.</a:t>
            </a:r>
          </a:p>
        </p:txBody>
      </p:sp>
    </p:spTree>
    <p:extLst>
      <p:ext uri="{BB962C8B-B14F-4D97-AF65-F5344CB8AC3E}">
        <p14:creationId xmlns:p14="http://schemas.microsoft.com/office/powerpoint/2010/main" val="18674318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tmp"/>
          <p:cNvPicPr>
            <a:picLocks noChangeAspect="1" noChangeArrowheads="1"/>
          </p:cNvPicPr>
          <p:nvPr/>
        </p:nvPicPr>
        <p:blipFill>
          <a:blip r:embed="rId2">
            <a:grayscl/>
            <a:extLst>
              <a:ext uri="{28A0092B-C50C-407E-A947-70E740481C1C}">
                <a14:useLocalDpi xmlns:a14="http://schemas.microsoft.com/office/drawing/2010/main" val="0"/>
              </a:ext>
            </a:extLst>
          </a:blip>
          <a:srcRect l="2948" t="17174" r="66127" b="47049"/>
          <a:stretch>
            <a:fillRect/>
          </a:stretch>
        </p:blipFill>
        <p:spPr bwMode="auto">
          <a:xfrm>
            <a:off x="5715000" y="7620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315" name="Rectangle 3"/>
          <p:cNvSpPr>
            <a:spLocks noChangeArrowheads="1"/>
          </p:cNvSpPr>
          <p:nvPr/>
        </p:nvSpPr>
        <p:spPr bwMode="auto">
          <a:xfrm>
            <a:off x="457200" y="274638"/>
            <a:ext cx="8229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defRPr/>
            </a:pPr>
            <a:r>
              <a:rPr lang="en-US" sz="3400" b="1">
                <a:solidFill>
                  <a:srgbClr val="000000"/>
                </a:solidFill>
                <a:effectLst>
                  <a:outerShdw blurRad="38100" dist="38100" dir="2700000" algn="tl">
                    <a:srgbClr val="FFFFFF"/>
                  </a:outerShdw>
                </a:effectLst>
                <a:cs typeface="+mn-cs"/>
              </a:rPr>
              <a:t>Image representation</a:t>
            </a:r>
          </a:p>
        </p:txBody>
      </p:sp>
      <p:grpSp>
        <p:nvGrpSpPr>
          <p:cNvPr id="165892" name="Group 4"/>
          <p:cNvGrpSpPr>
            <a:grpSpLocks/>
          </p:cNvGrpSpPr>
          <p:nvPr/>
        </p:nvGrpSpPr>
        <p:grpSpPr bwMode="auto">
          <a:xfrm>
            <a:off x="1317625" y="5111750"/>
            <a:ext cx="6835775" cy="755650"/>
            <a:chOff x="2256" y="2544"/>
            <a:chExt cx="3202" cy="354"/>
          </a:xfrm>
        </p:grpSpPr>
        <p:pic>
          <p:nvPicPr>
            <p:cNvPr id="165908" name="Picture 5"/>
            <p:cNvPicPr>
              <a:picLocks noChangeAspect="1" noChangeArrowheads="1"/>
            </p:cNvPicPr>
            <p:nvPr/>
          </p:nvPicPr>
          <p:blipFill>
            <a:blip r:embed="rId3">
              <a:extLst>
                <a:ext uri="{28A0092B-C50C-407E-A947-70E740481C1C}">
                  <a14:useLocalDpi xmlns:a14="http://schemas.microsoft.com/office/drawing/2010/main" val="0"/>
                </a:ext>
              </a:extLst>
            </a:blip>
            <a:srcRect t="46179" r="21556" b="47224"/>
            <a:stretch>
              <a:fillRect/>
            </a:stretch>
          </p:blipFill>
          <p:spPr bwMode="auto">
            <a:xfrm>
              <a:off x="2256" y="2688"/>
              <a:ext cx="2640"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5318" name="Text Box 6"/>
            <p:cNvSpPr txBox="1">
              <a:spLocks noChangeArrowheads="1"/>
            </p:cNvSpPr>
            <p:nvPr/>
          </p:nvSpPr>
          <p:spPr bwMode="auto">
            <a:xfrm>
              <a:off x="4944" y="2544"/>
              <a:ext cx="51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sz="3200" b="1">
                  <a:solidFill>
                    <a:srgbClr val="000000"/>
                  </a:solidFill>
                  <a:cs typeface="+mn-cs"/>
                </a:rPr>
                <a:t>…..</a:t>
              </a:r>
            </a:p>
          </p:txBody>
        </p:sp>
      </p:grpSp>
      <p:sp>
        <p:nvSpPr>
          <p:cNvPr id="525319" name="Line 7"/>
          <p:cNvSpPr>
            <a:spLocks noChangeShapeType="1"/>
          </p:cNvSpPr>
          <p:nvPr/>
        </p:nvSpPr>
        <p:spPr bwMode="auto">
          <a:xfrm>
            <a:off x="1066800" y="5105400"/>
            <a:ext cx="7239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5320" name="Line 8"/>
          <p:cNvSpPr>
            <a:spLocks noChangeShapeType="1"/>
          </p:cNvSpPr>
          <p:nvPr/>
        </p:nvSpPr>
        <p:spPr bwMode="auto">
          <a:xfrm flipV="1">
            <a:off x="1066800" y="2286000"/>
            <a:ext cx="0" cy="2819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sz="1800">
              <a:solidFill>
                <a:srgbClr val="000000"/>
              </a:solidFill>
              <a:cs typeface="+mn-cs"/>
            </a:endParaRPr>
          </a:p>
        </p:txBody>
      </p:sp>
      <p:sp>
        <p:nvSpPr>
          <p:cNvPr id="525321" name="Rectangle 9"/>
          <p:cNvSpPr>
            <a:spLocks noChangeArrowheads="1"/>
          </p:cNvSpPr>
          <p:nvPr/>
        </p:nvSpPr>
        <p:spPr bwMode="auto">
          <a:xfrm>
            <a:off x="1447800" y="4495800"/>
            <a:ext cx="228600" cy="6096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2" name="Rectangle 10"/>
          <p:cNvSpPr>
            <a:spLocks noChangeArrowheads="1"/>
          </p:cNvSpPr>
          <p:nvPr/>
        </p:nvSpPr>
        <p:spPr bwMode="auto">
          <a:xfrm>
            <a:off x="1905000" y="3352800"/>
            <a:ext cx="228600" cy="17526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3" name="Rectangle 11"/>
          <p:cNvSpPr>
            <a:spLocks noChangeArrowheads="1"/>
          </p:cNvSpPr>
          <p:nvPr/>
        </p:nvSpPr>
        <p:spPr bwMode="auto">
          <a:xfrm>
            <a:off x="2438400" y="3657600"/>
            <a:ext cx="228600" cy="14478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4" name="Rectangle 12"/>
          <p:cNvSpPr>
            <a:spLocks noChangeArrowheads="1"/>
          </p:cNvSpPr>
          <p:nvPr/>
        </p:nvSpPr>
        <p:spPr bwMode="auto">
          <a:xfrm>
            <a:off x="2971800" y="4800600"/>
            <a:ext cx="228600" cy="3048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5" name="Rectangle 13"/>
          <p:cNvSpPr>
            <a:spLocks noChangeArrowheads="1"/>
          </p:cNvSpPr>
          <p:nvPr/>
        </p:nvSpPr>
        <p:spPr bwMode="auto">
          <a:xfrm>
            <a:off x="3505200" y="2819400"/>
            <a:ext cx="228600" cy="22860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6" name="Rectangle 14"/>
          <p:cNvSpPr>
            <a:spLocks noChangeArrowheads="1"/>
          </p:cNvSpPr>
          <p:nvPr/>
        </p:nvSpPr>
        <p:spPr bwMode="auto">
          <a:xfrm>
            <a:off x="4038600" y="3962400"/>
            <a:ext cx="228600" cy="11430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7" name="Rectangle 15"/>
          <p:cNvSpPr>
            <a:spLocks noChangeArrowheads="1"/>
          </p:cNvSpPr>
          <p:nvPr/>
        </p:nvSpPr>
        <p:spPr bwMode="auto">
          <a:xfrm>
            <a:off x="4572000" y="3505200"/>
            <a:ext cx="228600" cy="16002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8" name="Rectangle 16"/>
          <p:cNvSpPr>
            <a:spLocks noChangeArrowheads="1"/>
          </p:cNvSpPr>
          <p:nvPr/>
        </p:nvSpPr>
        <p:spPr bwMode="auto">
          <a:xfrm>
            <a:off x="5029200" y="4267200"/>
            <a:ext cx="228600" cy="8382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29" name="Rectangle 17"/>
          <p:cNvSpPr>
            <a:spLocks noChangeArrowheads="1"/>
          </p:cNvSpPr>
          <p:nvPr/>
        </p:nvSpPr>
        <p:spPr bwMode="auto">
          <a:xfrm>
            <a:off x="5562600" y="3352800"/>
            <a:ext cx="228600" cy="17526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30" name="Rectangle 18"/>
          <p:cNvSpPr>
            <a:spLocks noChangeArrowheads="1"/>
          </p:cNvSpPr>
          <p:nvPr/>
        </p:nvSpPr>
        <p:spPr bwMode="auto">
          <a:xfrm>
            <a:off x="6096000" y="4648200"/>
            <a:ext cx="228600" cy="4572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31" name="Rectangle 19"/>
          <p:cNvSpPr>
            <a:spLocks noChangeArrowheads="1"/>
          </p:cNvSpPr>
          <p:nvPr/>
        </p:nvSpPr>
        <p:spPr bwMode="auto">
          <a:xfrm>
            <a:off x="6553200" y="3810000"/>
            <a:ext cx="228600" cy="12954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solidFill>
                <a:srgbClr val="000000"/>
              </a:solidFill>
              <a:cs typeface="+mn-cs"/>
            </a:endParaRPr>
          </a:p>
        </p:txBody>
      </p:sp>
      <p:sp>
        <p:nvSpPr>
          <p:cNvPr id="525332" name="Text Box 20"/>
          <p:cNvSpPr txBox="1">
            <a:spLocks noChangeArrowheads="1"/>
          </p:cNvSpPr>
          <p:nvPr/>
        </p:nvSpPr>
        <p:spPr bwMode="auto">
          <a:xfrm rot="16200000">
            <a:off x="6350" y="3651250"/>
            <a:ext cx="1298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2000">
                <a:solidFill>
                  <a:srgbClr val="000000"/>
                </a:solidFill>
                <a:cs typeface="+mn-cs"/>
              </a:rPr>
              <a:t>frequency</a:t>
            </a:r>
          </a:p>
        </p:txBody>
      </p:sp>
      <p:sp>
        <p:nvSpPr>
          <p:cNvPr id="525333" name="Text Box 21"/>
          <p:cNvSpPr txBox="1">
            <a:spLocks noChangeArrowheads="1"/>
          </p:cNvSpPr>
          <p:nvPr/>
        </p:nvSpPr>
        <p:spPr bwMode="auto">
          <a:xfrm>
            <a:off x="3657600" y="5943600"/>
            <a:ext cx="1660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solidFill>
                  <a:srgbClr val="000000"/>
                </a:solidFill>
                <a:cs typeface="+mn-cs"/>
              </a:rPr>
              <a:t>codewords</a:t>
            </a:r>
          </a:p>
        </p:txBody>
      </p:sp>
    </p:spTree>
    <p:extLst>
      <p:ext uri="{BB962C8B-B14F-4D97-AF65-F5344CB8AC3E}">
        <p14:creationId xmlns:p14="http://schemas.microsoft.com/office/powerpoint/2010/main" val="18054146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5029200" y="0"/>
            <a:ext cx="4114800" cy="68580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ru-RU" altLang="en-US">
              <a:solidFill>
                <a:srgbClr val="000000"/>
              </a:solidFill>
            </a:endParaRPr>
          </a:p>
        </p:txBody>
      </p:sp>
      <p:sp>
        <p:nvSpPr>
          <p:cNvPr id="44035" name="Rectangle 3"/>
          <p:cNvSpPr>
            <a:spLocks noChangeArrowheads="1"/>
          </p:cNvSpPr>
          <p:nvPr/>
        </p:nvSpPr>
        <p:spPr bwMode="auto">
          <a:xfrm>
            <a:off x="0" y="0"/>
            <a:ext cx="5181600" cy="6858000"/>
          </a:xfrm>
          <a:prstGeom prst="rect">
            <a:avLst/>
          </a:prstGeom>
          <a:solidFill>
            <a:srgbClr val="FFCF8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ru-RU" altLang="en-US">
              <a:solidFill>
                <a:srgbClr val="000000"/>
              </a:solidFill>
            </a:endParaRPr>
          </a:p>
        </p:txBody>
      </p:sp>
      <p:grpSp>
        <p:nvGrpSpPr>
          <p:cNvPr id="513028" name="Group 4"/>
          <p:cNvGrpSpPr>
            <a:grpSpLocks/>
          </p:cNvGrpSpPr>
          <p:nvPr/>
        </p:nvGrpSpPr>
        <p:grpSpPr bwMode="auto">
          <a:xfrm>
            <a:off x="4419600" y="4648200"/>
            <a:ext cx="4495800" cy="2209800"/>
            <a:chOff x="2784" y="2928"/>
            <a:chExt cx="2832" cy="1392"/>
          </a:xfrm>
        </p:grpSpPr>
        <p:sp>
          <p:nvSpPr>
            <p:cNvPr id="44100" name="Line 5"/>
            <p:cNvSpPr>
              <a:spLocks noChangeShapeType="1"/>
            </p:cNvSpPr>
            <p:nvPr/>
          </p:nvSpPr>
          <p:spPr bwMode="auto">
            <a:xfrm>
              <a:off x="4800" y="2928"/>
              <a:ext cx="0" cy="336"/>
            </a:xfrm>
            <a:prstGeom prst="line">
              <a:avLst/>
            </a:prstGeom>
            <a:noFill/>
            <a:ln w="38100">
              <a:solidFill>
                <a:srgbClr val="00008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4101" name="Line 6"/>
            <p:cNvSpPr>
              <a:spLocks noChangeShapeType="1"/>
            </p:cNvSpPr>
            <p:nvPr/>
          </p:nvSpPr>
          <p:spPr bwMode="auto">
            <a:xfrm flipH="1">
              <a:off x="2784" y="3792"/>
              <a:ext cx="1200" cy="0"/>
            </a:xfrm>
            <a:prstGeom prst="line">
              <a:avLst/>
            </a:prstGeom>
            <a:noFill/>
            <a:ln w="57150">
              <a:solidFill>
                <a:srgbClr val="FF0000"/>
              </a:solidFill>
              <a:round/>
              <a:headEnd type="triangle"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3031" name="AutoShape 7"/>
            <p:cNvSpPr>
              <a:spLocks noChangeArrowheads="1"/>
            </p:cNvSpPr>
            <p:nvPr/>
          </p:nvSpPr>
          <p:spPr bwMode="auto">
            <a:xfrm>
              <a:off x="3984" y="3264"/>
              <a:ext cx="1632" cy="1056"/>
            </a:xfrm>
            <a:prstGeom prst="flowChartDecision">
              <a:avLst/>
            </a:prstGeom>
            <a:solidFill>
              <a:srgbClr val="E7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900" b="1">
                  <a:solidFill>
                    <a:srgbClr val="0033CC"/>
                  </a:solidFill>
                  <a:effectLst>
                    <a:outerShdw blurRad="38100" dist="38100" dir="2700000" algn="tl">
                      <a:srgbClr val="000000"/>
                    </a:outerShdw>
                  </a:effectLst>
                </a:rPr>
                <a:t>category</a:t>
              </a:r>
            </a:p>
            <a:p>
              <a:pPr algn="ctr" fontAlgn="base">
                <a:spcBef>
                  <a:spcPct val="0"/>
                </a:spcBef>
                <a:spcAft>
                  <a:spcPct val="0"/>
                </a:spcAft>
                <a:defRPr/>
              </a:pPr>
              <a:r>
                <a:rPr lang="en-US" sz="2900" b="1">
                  <a:solidFill>
                    <a:srgbClr val="0033CC"/>
                  </a:solidFill>
                  <a:effectLst>
                    <a:outerShdw blurRad="38100" dist="38100" dir="2700000" algn="tl">
                      <a:srgbClr val="000000"/>
                    </a:outerShdw>
                  </a:effectLst>
                </a:rPr>
                <a:t>decision</a:t>
              </a:r>
            </a:p>
          </p:txBody>
        </p:sp>
      </p:grpSp>
      <p:grpSp>
        <p:nvGrpSpPr>
          <p:cNvPr id="44037" name="Group 8"/>
          <p:cNvGrpSpPr>
            <a:grpSpLocks/>
          </p:cNvGrpSpPr>
          <p:nvPr/>
        </p:nvGrpSpPr>
        <p:grpSpPr bwMode="auto">
          <a:xfrm>
            <a:off x="381000" y="0"/>
            <a:ext cx="4329113" cy="1447800"/>
            <a:chOff x="240" y="0"/>
            <a:chExt cx="2727" cy="912"/>
          </a:xfrm>
        </p:grpSpPr>
        <p:grpSp>
          <p:nvGrpSpPr>
            <p:cNvPr id="44090" name="Group 9"/>
            <p:cNvGrpSpPr>
              <a:grpSpLocks/>
            </p:cNvGrpSpPr>
            <p:nvPr/>
          </p:nvGrpSpPr>
          <p:grpSpPr bwMode="auto">
            <a:xfrm>
              <a:off x="240" y="481"/>
              <a:ext cx="2727" cy="431"/>
              <a:chOff x="240" y="481"/>
              <a:chExt cx="2727" cy="431"/>
            </a:xfrm>
          </p:grpSpPr>
          <p:sp>
            <p:nvSpPr>
              <p:cNvPr id="44092" name="AutoShape 10"/>
              <p:cNvSpPr>
                <a:spLocks noChangeArrowheads="1"/>
              </p:cNvSpPr>
              <p:nvPr/>
            </p:nvSpPr>
            <p:spPr bwMode="auto">
              <a:xfrm>
                <a:off x="432" y="586"/>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093" name="AutoShape 11"/>
              <p:cNvSpPr>
                <a:spLocks noChangeArrowheads="1"/>
              </p:cNvSpPr>
              <p:nvPr/>
            </p:nvSpPr>
            <p:spPr bwMode="auto">
              <a:xfrm>
                <a:off x="336" y="538"/>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094" name="AutoShape 12"/>
              <p:cNvSpPr>
                <a:spLocks noChangeArrowheads="1"/>
              </p:cNvSpPr>
              <p:nvPr/>
            </p:nvSpPr>
            <p:spPr bwMode="auto">
              <a:xfrm>
                <a:off x="240" y="490"/>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095" name="AutoShape 13"/>
              <p:cNvSpPr>
                <a:spLocks noChangeArrowheads="1"/>
              </p:cNvSpPr>
              <p:nvPr/>
            </p:nvSpPr>
            <p:spPr bwMode="auto">
              <a:xfrm>
                <a:off x="1776" y="586"/>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096" name="AutoShape 14"/>
              <p:cNvSpPr>
                <a:spLocks noChangeArrowheads="1"/>
              </p:cNvSpPr>
              <p:nvPr/>
            </p:nvSpPr>
            <p:spPr bwMode="auto">
              <a:xfrm>
                <a:off x="1680" y="538"/>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097" name="AutoShape 15"/>
              <p:cNvSpPr>
                <a:spLocks noChangeArrowheads="1"/>
              </p:cNvSpPr>
              <p:nvPr/>
            </p:nvSpPr>
            <p:spPr bwMode="auto">
              <a:xfrm>
                <a:off x="1584" y="490"/>
                <a:ext cx="1191" cy="326"/>
              </a:xfrm>
              <a:prstGeom prst="parallelogram">
                <a:avLst>
                  <a:gd name="adj" fmla="val 10887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44098" name="Picture 16" descr="DaVinci_face_only"/>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45" y="481"/>
                <a:ext cx="49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99" name="Picture 17" descr="bicycle"/>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920" y="493"/>
                <a:ext cx="523"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3042" name="Text Box 18"/>
            <p:cNvSpPr txBox="1">
              <a:spLocks noChangeArrowheads="1"/>
            </p:cNvSpPr>
            <p:nvPr/>
          </p:nvSpPr>
          <p:spPr bwMode="auto">
            <a:xfrm>
              <a:off x="1050" y="0"/>
              <a:ext cx="11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3200" b="1">
                  <a:solidFill>
                    <a:srgbClr val="000000"/>
                  </a:solidFill>
                  <a:effectLst>
                    <a:outerShdw blurRad="38100" dist="38100" dir="2700000" algn="tl">
                      <a:srgbClr val="C0C0C0"/>
                    </a:outerShdw>
                  </a:effectLst>
                </a:rPr>
                <a:t>learning</a:t>
              </a:r>
            </a:p>
          </p:txBody>
        </p:sp>
      </p:grpSp>
      <p:grpSp>
        <p:nvGrpSpPr>
          <p:cNvPr id="513043" name="Group 19"/>
          <p:cNvGrpSpPr>
            <a:grpSpLocks/>
          </p:cNvGrpSpPr>
          <p:nvPr/>
        </p:nvGrpSpPr>
        <p:grpSpPr bwMode="auto">
          <a:xfrm>
            <a:off x="762000" y="1524000"/>
            <a:ext cx="3200400" cy="1235075"/>
            <a:chOff x="480" y="960"/>
            <a:chExt cx="2016" cy="778"/>
          </a:xfrm>
        </p:grpSpPr>
        <p:sp>
          <p:nvSpPr>
            <p:cNvPr id="44086" name="AutoShape 20"/>
            <p:cNvSpPr>
              <a:spLocks/>
            </p:cNvSpPr>
            <p:nvPr/>
          </p:nvSpPr>
          <p:spPr bwMode="auto">
            <a:xfrm rot="-5400000">
              <a:off x="1296" y="288"/>
              <a:ext cx="192" cy="1536"/>
            </a:xfrm>
            <a:prstGeom prst="leftBrace">
              <a:avLst>
                <a:gd name="adj1" fmla="val 66667"/>
                <a:gd name="adj2" fmla="val 50000"/>
              </a:avLst>
            </a:prstGeom>
            <a:noFill/>
            <a:ln w="38100">
              <a:solidFill>
                <a:srgbClr val="7627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44087" name="Text Box 21"/>
            <p:cNvSpPr txBox="1">
              <a:spLocks noChangeArrowheads="1"/>
            </p:cNvSpPr>
            <p:nvPr/>
          </p:nvSpPr>
          <p:spPr bwMode="auto">
            <a:xfrm>
              <a:off x="480" y="1296"/>
              <a:ext cx="130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000">
                  <a:solidFill>
                    <a:srgbClr val="000000"/>
                  </a:solidFill>
                </a:rPr>
                <a:t>feature detection</a:t>
              </a:r>
            </a:p>
            <a:p>
              <a:pPr algn="ctr" eaLnBrk="1" fontAlgn="base" hangingPunct="1">
                <a:spcBef>
                  <a:spcPct val="0"/>
                </a:spcBef>
                <a:spcAft>
                  <a:spcPct val="0"/>
                </a:spcAft>
              </a:pPr>
              <a:r>
                <a:rPr lang="en-US" altLang="en-US" sz="2000">
                  <a:solidFill>
                    <a:srgbClr val="000000"/>
                  </a:solidFill>
                </a:rPr>
                <a:t>&amp; representation</a:t>
              </a:r>
            </a:p>
          </p:txBody>
        </p:sp>
        <p:sp>
          <p:nvSpPr>
            <p:cNvPr id="44088" name="Line 22"/>
            <p:cNvSpPr>
              <a:spLocks noChangeShapeType="1"/>
            </p:cNvSpPr>
            <p:nvPr/>
          </p:nvSpPr>
          <p:spPr bwMode="auto">
            <a:xfrm>
              <a:off x="1392" y="1152"/>
              <a:ext cx="1104" cy="528"/>
            </a:xfrm>
            <a:prstGeom prst="line">
              <a:avLst/>
            </a:prstGeom>
            <a:noFill/>
            <a:ln w="38100">
              <a:solidFill>
                <a:srgbClr val="7627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4089" name="AutoShape 23"/>
            <p:cNvSpPr>
              <a:spLocks noChangeArrowheads="1"/>
            </p:cNvSpPr>
            <p:nvPr/>
          </p:nvSpPr>
          <p:spPr bwMode="auto">
            <a:xfrm>
              <a:off x="1776" y="1248"/>
              <a:ext cx="288" cy="288"/>
            </a:xfrm>
            <a:prstGeom prst="flowChartSummingJunction">
              <a:avLst/>
            </a:prstGeom>
            <a:solidFill>
              <a:srgbClr val="FF33CC"/>
            </a:solidFill>
            <a:ln w="9525">
              <a:solidFill>
                <a:srgbClr val="762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513048" name="Group 24"/>
          <p:cNvGrpSpPr>
            <a:grpSpLocks/>
          </p:cNvGrpSpPr>
          <p:nvPr/>
        </p:nvGrpSpPr>
        <p:grpSpPr bwMode="auto">
          <a:xfrm>
            <a:off x="3482975" y="1841500"/>
            <a:ext cx="3332163" cy="1808163"/>
            <a:chOff x="2194" y="1160"/>
            <a:chExt cx="2099" cy="1139"/>
          </a:xfrm>
        </p:grpSpPr>
        <p:pic>
          <p:nvPicPr>
            <p:cNvPr id="44084"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b="38799"/>
            <a:stretch>
              <a:fillRect/>
            </a:stretch>
          </p:blipFill>
          <p:spPr bwMode="auto">
            <a:xfrm>
              <a:off x="2496" y="1440"/>
              <a:ext cx="1488"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050" name="Text Box 26"/>
            <p:cNvSpPr txBox="1">
              <a:spLocks noChangeArrowheads="1"/>
            </p:cNvSpPr>
            <p:nvPr/>
          </p:nvSpPr>
          <p:spPr bwMode="auto">
            <a:xfrm>
              <a:off x="2194" y="1160"/>
              <a:ext cx="2099"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defRPr/>
              </a:pPr>
              <a:r>
                <a:rPr lang="en-US" sz="2400" b="1">
                  <a:solidFill>
                    <a:srgbClr val="FF3399"/>
                  </a:solidFill>
                  <a:effectLst>
                    <a:outerShdw blurRad="38100" dist="38100" dir="2700000" algn="tl">
                      <a:srgbClr val="C0C0C0"/>
                    </a:outerShdw>
                  </a:effectLst>
                </a:rPr>
                <a:t>codewords dictionary</a:t>
              </a:r>
            </a:p>
          </p:txBody>
        </p:sp>
      </p:grpSp>
      <p:grpSp>
        <p:nvGrpSpPr>
          <p:cNvPr id="513051" name="Group 27"/>
          <p:cNvGrpSpPr>
            <a:grpSpLocks/>
          </p:cNvGrpSpPr>
          <p:nvPr/>
        </p:nvGrpSpPr>
        <p:grpSpPr bwMode="auto">
          <a:xfrm>
            <a:off x="6324600" y="1295400"/>
            <a:ext cx="1712913" cy="3352800"/>
            <a:chOff x="3984" y="816"/>
            <a:chExt cx="1079" cy="2112"/>
          </a:xfrm>
        </p:grpSpPr>
        <p:sp>
          <p:nvSpPr>
            <p:cNvPr id="44072" name="Line 28"/>
            <p:cNvSpPr>
              <a:spLocks noChangeShapeType="1"/>
            </p:cNvSpPr>
            <p:nvPr/>
          </p:nvSpPr>
          <p:spPr bwMode="auto">
            <a:xfrm>
              <a:off x="4800" y="1968"/>
              <a:ext cx="0" cy="24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44073" name="Group 29"/>
            <p:cNvGrpSpPr>
              <a:grpSpLocks/>
            </p:cNvGrpSpPr>
            <p:nvPr/>
          </p:nvGrpSpPr>
          <p:grpSpPr bwMode="auto">
            <a:xfrm>
              <a:off x="3984" y="816"/>
              <a:ext cx="1079" cy="2112"/>
              <a:chOff x="3984" y="816"/>
              <a:chExt cx="1079" cy="2112"/>
            </a:xfrm>
          </p:grpSpPr>
          <p:sp>
            <p:nvSpPr>
              <p:cNvPr id="44074" name="Freeform 30"/>
              <p:cNvSpPr>
                <a:spLocks/>
              </p:cNvSpPr>
              <p:nvPr/>
            </p:nvSpPr>
            <p:spPr bwMode="auto">
              <a:xfrm>
                <a:off x="3984" y="816"/>
                <a:ext cx="720" cy="816"/>
              </a:xfrm>
              <a:custGeom>
                <a:avLst/>
                <a:gdLst>
                  <a:gd name="T0" fmla="*/ 720 w 768"/>
                  <a:gd name="T1" fmla="*/ 0 h 864"/>
                  <a:gd name="T2" fmla="*/ 585 w 768"/>
                  <a:gd name="T3" fmla="*/ 635 h 864"/>
                  <a:gd name="T4" fmla="*/ 0 w 768"/>
                  <a:gd name="T5" fmla="*/ 816 h 864"/>
                  <a:gd name="T6" fmla="*/ 0 60000 65536"/>
                  <a:gd name="T7" fmla="*/ 0 60000 65536"/>
                  <a:gd name="T8" fmla="*/ 0 60000 65536"/>
                </a:gdLst>
                <a:ahLst/>
                <a:cxnLst>
                  <a:cxn ang="T6">
                    <a:pos x="T0" y="T1"/>
                  </a:cxn>
                  <a:cxn ang="T7">
                    <a:pos x="T2" y="T3"/>
                  </a:cxn>
                  <a:cxn ang="T8">
                    <a:pos x="T4" y="T5"/>
                  </a:cxn>
                </a:cxnLst>
                <a:rect l="0" t="0" r="r" b="b"/>
                <a:pathLst>
                  <a:path w="768" h="864">
                    <a:moveTo>
                      <a:pt x="768" y="0"/>
                    </a:moveTo>
                    <a:cubicBezTo>
                      <a:pt x="760" y="264"/>
                      <a:pt x="752" y="528"/>
                      <a:pt x="624" y="672"/>
                    </a:cubicBezTo>
                    <a:cubicBezTo>
                      <a:pt x="496" y="816"/>
                      <a:pt x="248" y="840"/>
                      <a:pt x="0" y="864"/>
                    </a:cubicBezTo>
                  </a:path>
                </a:pathLst>
              </a:custGeom>
              <a:noFill/>
              <a:ln w="38100">
                <a:solidFill>
                  <a:srgbClr val="000080"/>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4075" name="Line 31"/>
              <p:cNvSpPr>
                <a:spLocks noChangeShapeType="1"/>
              </p:cNvSpPr>
              <p:nvPr/>
            </p:nvSpPr>
            <p:spPr bwMode="auto">
              <a:xfrm flipH="1">
                <a:off x="3984" y="1968"/>
                <a:ext cx="816" cy="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44076" name="Picture 32" descr="lunch-bagtrans"/>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512" y="2160"/>
                <a:ext cx="551"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77" name="Picture 33"/>
              <p:cNvPicPr>
                <a:picLocks noChangeAspect="1" noChangeArrowheads="1"/>
              </p:cNvPicPr>
              <p:nvPr/>
            </p:nvPicPr>
            <p:blipFill>
              <a:blip r:embed="rId6" cstate="print">
                <a:extLst>
                  <a:ext uri="{28A0092B-C50C-407E-A947-70E740481C1C}">
                    <a14:useLocalDpi xmlns:a14="http://schemas.microsoft.com/office/drawing/2010/main" val="0"/>
                  </a:ext>
                </a:extLst>
              </a:blip>
              <a:srcRect l="28947" r="64471" b="92851"/>
              <a:stretch>
                <a:fillRect/>
              </a:stretch>
            </p:blipFill>
            <p:spPr bwMode="auto">
              <a:xfrm>
                <a:off x="4651" y="2688"/>
                <a:ext cx="96"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78" name="Picture 34"/>
              <p:cNvPicPr>
                <a:picLocks noChangeAspect="1" noChangeArrowheads="1"/>
              </p:cNvPicPr>
              <p:nvPr/>
            </p:nvPicPr>
            <p:blipFill>
              <a:blip r:embed="rId7">
                <a:extLst>
                  <a:ext uri="{28A0092B-C50C-407E-A947-70E740481C1C}">
                    <a14:useLocalDpi xmlns:a14="http://schemas.microsoft.com/office/drawing/2010/main" val="0"/>
                  </a:ext>
                </a:extLst>
              </a:blip>
              <a:srcRect l="22369" t="30862" r="72368" b="62163"/>
              <a:stretch>
                <a:fillRect/>
              </a:stretch>
            </p:blipFill>
            <p:spPr bwMode="auto">
              <a:xfrm>
                <a:off x="4699" y="2400"/>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79" name="Picture 35"/>
              <p:cNvPicPr>
                <a:picLocks noChangeAspect="1" noChangeArrowheads="1"/>
              </p:cNvPicPr>
              <p:nvPr/>
            </p:nvPicPr>
            <p:blipFill>
              <a:blip r:embed="rId8" cstate="print">
                <a:extLst>
                  <a:ext uri="{28A0092B-C50C-407E-A947-70E740481C1C}">
                    <a14:useLocalDpi xmlns:a14="http://schemas.microsoft.com/office/drawing/2010/main" val="0"/>
                  </a:ext>
                </a:extLst>
              </a:blip>
              <a:srcRect l="64473" t="39058" r="28947" b="53967"/>
              <a:stretch>
                <a:fillRect/>
              </a:stretch>
            </p:blipFill>
            <p:spPr bwMode="auto">
              <a:xfrm>
                <a:off x="4848" y="2592"/>
                <a:ext cx="9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80" name="Picture 36"/>
              <p:cNvPicPr>
                <a:picLocks noChangeAspect="1" noChangeArrowheads="1"/>
              </p:cNvPicPr>
              <p:nvPr/>
            </p:nvPicPr>
            <p:blipFill>
              <a:blip r:embed="rId9" cstate="print">
                <a:extLst>
                  <a:ext uri="{28A0092B-C50C-407E-A947-70E740481C1C}">
                    <a14:useLocalDpi xmlns:a14="http://schemas.microsoft.com/office/drawing/2010/main" val="0"/>
                  </a:ext>
                </a:extLst>
              </a:blip>
              <a:srcRect l="57895" t="46207" r="36842" b="46819"/>
              <a:stretch>
                <a:fillRect/>
              </a:stretch>
            </p:blipFill>
            <p:spPr bwMode="auto">
              <a:xfrm>
                <a:off x="4814" y="2400"/>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81" name="Picture 37"/>
              <p:cNvPicPr>
                <a:picLocks noChangeAspect="1" noChangeArrowheads="1"/>
              </p:cNvPicPr>
              <p:nvPr/>
            </p:nvPicPr>
            <p:blipFill>
              <a:blip r:embed="rId8" cstate="print">
                <a:extLst>
                  <a:ext uri="{28A0092B-C50C-407E-A947-70E740481C1C}">
                    <a14:useLocalDpi xmlns:a14="http://schemas.microsoft.com/office/drawing/2010/main" val="0"/>
                  </a:ext>
                </a:extLst>
              </a:blip>
              <a:srcRect l="14473" t="54576" r="78947" b="38799"/>
              <a:stretch>
                <a:fillRect/>
              </a:stretch>
            </p:blipFill>
            <p:spPr bwMode="auto">
              <a:xfrm>
                <a:off x="4848" y="2741"/>
                <a:ext cx="96" cy="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82" name="Picture 38"/>
              <p:cNvPicPr>
                <a:picLocks noChangeAspect="1" noChangeArrowheads="1"/>
              </p:cNvPicPr>
              <p:nvPr/>
            </p:nvPicPr>
            <p:blipFill>
              <a:blip r:embed="rId10" cstate="print">
                <a:extLst>
                  <a:ext uri="{28A0092B-C50C-407E-A947-70E740481C1C}">
                    <a14:useLocalDpi xmlns:a14="http://schemas.microsoft.com/office/drawing/2010/main" val="0"/>
                  </a:ext>
                </a:extLst>
              </a:blip>
              <a:srcRect l="64473" t="54401" r="28947" b="38799"/>
              <a:stretch>
                <a:fillRect/>
              </a:stretch>
            </p:blipFill>
            <p:spPr bwMode="auto">
              <a:xfrm>
                <a:off x="4699" y="2544"/>
                <a:ext cx="96"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83" name="AutoShape 39"/>
              <p:cNvSpPr>
                <a:spLocks noChangeArrowheads="1"/>
              </p:cNvSpPr>
              <p:nvPr/>
            </p:nvSpPr>
            <p:spPr bwMode="auto">
              <a:xfrm>
                <a:off x="4416" y="1296"/>
                <a:ext cx="288" cy="288"/>
              </a:xfrm>
              <a:prstGeom prst="flowChartSummingJunction">
                <a:avLst/>
              </a:prstGeom>
              <a:solidFill>
                <a:srgbClr val="FF33CC"/>
              </a:solidFill>
              <a:ln w="9525">
                <a:solidFill>
                  <a:srgbClr val="762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grpSp>
        <p:nvGrpSpPr>
          <p:cNvPr id="513064" name="Group 40"/>
          <p:cNvGrpSpPr>
            <a:grpSpLocks/>
          </p:cNvGrpSpPr>
          <p:nvPr/>
        </p:nvGrpSpPr>
        <p:grpSpPr bwMode="auto">
          <a:xfrm>
            <a:off x="381000" y="3124200"/>
            <a:ext cx="3581400" cy="1676400"/>
            <a:chOff x="240" y="1968"/>
            <a:chExt cx="2256" cy="1056"/>
          </a:xfrm>
        </p:grpSpPr>
        <p:sp>
          <p:nvSpPr>
            <p:cNvPr id="44051" name="Line 41"/>
            <p:cNvSpPr>
              <a:spLocks noChangeShapeType="1"/>
            </p:cNvSpPr>
            <p:nvPr/>
          </p:nvSpPr>
          <p:spPr bwMode="auto">
            <a:xfrm>
              <a:off x="240" y="1968"/>
              <a:ext cx="0" cy="240"/>
            </a:xfrm>
            <a:prstGeom prst="line">
              <a:avLst/>
            </a:prstGeom>
            <a:noFill/>
            <a:ln w="38100">
              <a:solidFill>
                <a:srgbClr val="7627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44052" name="Picture 42"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432" y="2304"/>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3" name="Picture 43"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624" y="2400"/>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44"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811" y="2496"/>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5" name="Picture 45"/>
            <p:cNvPicPr>
              <a:picLocks noChangeAspect="1" noChangeArrowheads="1"/>
            </p:cNvPicPr>
            <p:nvPr/>
          </p:nvPicPr>
          <p:blipFill>
            <a:blip r:embed="rId6" cstate="print">
              <a:extLst>
                <a:ext uri="{28A0092B-C50C-407E-A947-70E740481C1C}">
                  <a14:useLocalDpi xmlns:a14="http://schemas.microsoft.com/office/drawing/2010/main" val="0"/>
                </a:ext>
              </a:extLst>
            </a:blip>
            <a:srcRect l="28947" r="64471" b="92851"/>
            <a:stretch>
              <a:fillRect/>
            </a:stretch>
          </p:blipFill>
          <p:spPr bwMode="auto">
            <a:xfrm>
              <a:off x="859" y="2880"/>
              <a:ext cx="96"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56" name="Picture 46"/>
            <p:cNvPicPr>
              <a:picLocks noChangeAspect="1" noChangeArrowheads="1"/>
            </p:cNvPicPr>
            <p:nvPr/>
          </p:nvPicPr>
          <p:blipFill>
            <a:blip r:embed="rId7">
              <a:extLst>
                <a:ext uri="{28A0092B-C50C-407E-A947-70E740481C1C}">
                  <a14:useLocalDpi xmlns:a14="http://schemas.microsoft.com/office/drawing/2010/main" val="0"/>
                </a:ext>
              </a:extLst>
            </a:blip>
            <a:srcRect l="22369" t="30862" r="72368" b="62163"/>
            <a:stretch>
              <a:fillRect/>
            </a:stretch>
          </p:blipFill>
          <p:spPr bwMode="auto">
            <a:xfrm>
              <a:off x="907" y="2592"/>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57" name="Picture 47"/>
            <p:cNvPicPr>
              <a:picLocks noChangeAspect="1" noChangeArrowheads="1"/>
            </p:cNvPicPr>
            <p:nvPr/>
          </p:nvPicPr>
          <p:blipFill>
            <a:blip r:embed="rId8" cstate="print">
              <a:extLst>
                <a:ext uri="{28A0092B-C50C-407E-A947-70E740481C1C}">
                  <a14:useLocalDpi xmlns:a14="http://schemas.microsoft.com/office/drawing/2010/main" val="0"/>
                </a:ext>
              </a:extLst>
            </a:blip>
            <a:srcRect l="64473" t="39058" r="28947" b="53967"/>
            <a:stretch>
              <a:fillRect/>
            </a:stretch>
          </p:blipFill>
          <p:spPr bwMode="auto">
            <a:xfrm>
              <a:off x="1003" y="2736"/>
              <a:ext cx="9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58"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l="57895" t="46207" r="36842" b="46819"/>
            <a:stretch>
              <a:fillRect/>
            </a:stretch>
          </p:blipFill>
          <p:spPr bwMode="auto">
            <a:xfrm>
              <a:off x="1003" y="2592"/>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59" name="Picture 49"/>
            <p:cNvPicPr>
              <a:picLocks noChangeAspect="1" noChangeArrowheads="1"/>
            </p:cNvPicPr>
            <p:nvPr/>
          </p:nvPicPr>
          <p:blipFill>
            <a:blip r:embed="rId8" cstate="print">
              <a:extLst>
                <a:ext uri="{28A0092B-C50C-407E-A947-70E740481C1C}">
                  <a14:useLocalDpi xmlns:a14="http://schemas.microsoft.com/office/drawing/2010/main" val="0"/>
                </a:ext>
              </a:extLst>
            </a:blip>
            <a:srcRect l="14473" t="54576" r="78947" b="38799"/>
            <a:stretch>
              <a:fillRect/>
            </a:stretch>
          </p:blipFill>
          <p:spPr bwMode="auto">
            <a:xfrm>
              <a:off x="1003" y="2885"/>
              <a:ext cx="96" cy="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0" name="Picture 50"/>
            <p:cNvPicPr>
              <a:picLocks noChangeAspect="1" noChangeArrowheads="1"/>
            </p:cNvPicPr>
            <p:nvPr/>
          </p:nvPicPr>
          <p:blipFill>
            <a:blip r:embed="rId10" cstate="print">
              <a:extLst>
                <a:ext uri="{28A0092B-C50C-407E-A947-70E740481C1C}">
                  <a14:useLocalDpi xmlns:a14="http://schemas.microsoft.com/office/drawing/2010/main" val="0"/>
                </a:ext>
              </a:extLst>
            </a:blip>
            <a:srcRect l="64473" t="54401" r="28947" b="38799"/>
            <a:stretch>
              <a:fillRect/>
            </a:stretch>
          </p:blipFill>
          <p:spPr bwMode="auto">
            <a:xfrm>
              <a:off x="859" y="2736"/>
              <a:ext cx="96"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1" name="Picture 51"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1675" y="2304"/>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2" name="Picture 52"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1867" y="2400"/>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3" name="Picture 53" descr="lunch-bagtrans"/>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2054" y="2496"/>
              <a:ext cx="379"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4" name="Picture 54"/>
            <p:cNvPicPr>
              <a:picLocks noChangeAspect="1" noChangeArrowheads="1"/>
            </p:cNvPicPr>
            <p:nvPr/>
          </p:nvPicPr>
          <p:blipFill>
            <a:blip r:embed="rId11" cstate="print">
              <a:extLst>
                <a:ext uri="{28A0092B-C50C-407E-A947-70E740481C1C}">
                  <a14:useLocalDpi xmlns:a14="http://schemas.microsoft.com/office/drawing/2010/main" val="0"/>
                </a:ext>
              </a:extLst>
            </a:blip>
            <a:srcRect l="28947" r="64471" b="92851"/>
            <a:stretch>
              <a:fillRect/>
            </a:stretch>
          </p:blipFill>
          <p:spPr bwMode="auto">
            <a:xfrm>
              <a:off x="2102" y="2880"/>
              <a:ext cx="96"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5" name="Picture 55"/>
            <p:cNvPicPr>
              <a:picLocks noChangeAspect="1" noChangeArrowheads="1"/>
            </p:cNvPicPr>
            <p:nvPr/>
          </p:nvPicPr>
          <p:blipFill>
            <a:blip r:embed="rId7">
              <a:extLst>
                <a:ext uri="{28A0092B-C50C-407E-A947-70E740481C1C}">
                  <a14:useLocalDpi xmlns:a14="http://schemas.microsoft.com/office/drawing/2010/main" val="0"/>
                </a:ext>
              </a:extLst>
            </a:blip>
            <a:srcRect l="22369" t="30862" r="72368" b="62163"/>
            <a:stretch>
              <a:fillRect/>
            </a:stretch>
          </p:blipFill>
          <p:spPr bwMode="auto">
            <a:xfrm>
              <a:off x="2150" y="2592"/>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6" name="Picture 56"/>
            <p:cNvPicPr>
              <a:picLocks noChangeAspect="1" noChangeArrowheads="1"/>
            </p:cNvPicPr>
            <p:nvPr/>
          </p:nvPicPr>
          <p:blipFill>
            <a:blip r:embed="rId8" cstate="print">
              <a:extLst>
                <a:ext uri="{28A0092B-C50C-407E-A947-70E740481C1C}">
                  <a14:useLocalDpi xmlns:a14="http://schemas.microsoft.com/office/drawing/2010/main" val="0"/>
                </a:ext>
              </a:extLst>
            </a:blip>
            <a:srcRect l="64473" t="39058" r="28947" b="53967"/>
            <a:stretch>
              <a:fillRect/>
            </a:stretch>
          </p:blipFill>
          <p:spPr bwMode="auto">
            <a:xfrm>
              <a:off x="2246" y="2736"/>
              <a:ext cx="96"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7" name="Picture 57"/>
            <p:cNvPicPr>
              <a:picLocks noChangeAspect="1" noChangeArrowheads="1"/>
            </p:cNvPicPr>
            <p:nvPr/>
          </p:nvPicPr>
          <p:blipFill>
            <a:blip r:embed="rId9" cstate="print">
              <a:extLst>
                <a:ext uri="{28A0092B-C50C-407E-A947-70E740481C1C}">
                  <a14:useLocalDpi xmlns:a14="http://schemas.microsoft.com/office/drawing/2010/main" val="0"/>
                </a:ext>
              </a:extLst>
            </a:blip>
            <a:srcRect l="57895" t="46207" r="36842" b="46819"/>
            <a:stretch>
              <a:fillRect/>
            </a:stretch>
          </p:blipFill>
          <p:spPr bwMode="auto">
            <a:xfrm>
              <a:off x="2246" y="2592"/>
              <a:ext cx="7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8" name="Picture 58"/>
            <p:cNvPicPr>
              <a:picLocks noChangeAspect="1" noChangeArrowheads="1"/>
            </p:cNvPicPr>
            <p:nvPr/>
          </p:nvPicPr>
          <p:blipFill>
            <a:blip r:embed="rId8" cstate="print">
              <a:extLst>
                <a:ext uri="{28A0092B-C50C-407E-A947-70E740481C1C}">
                  <a14:useLocalDpi xmlns:a14="http://schemas.microsoft.com/office/drawing/2010/main" val="0"/>
                </a:ext>
              </a:extLst>
            </a:blip>
            <a:srcRect l="14473" t="54576" r="78947" b="38799"/>
            <a:stretch>
              <a:fillRect/>
            </a:stretch>
          </p:blipFill>
          <p:spPr bwMode="auto">
            <a:xfrm>
              <a:off x="2246" y="2885"/>
              <a:ext cx="96" cy="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69" name="Picture 59"/>
            <p:cNvPicPr>
              <a:picLocks noChangeAspect="1" noChangeArrowheads="1"/>
            </p:cNvPicPr>
            <p:nvPr/>
          </p:nvPicPr>
          <p:blipFill>
            <a:blip r:embed="rId10" cstate="print">
              <a:extLst>
                <a:ext uri="{28A0092B-C50C-407E-A947-70E740481C1C}">
                  <a14:useLocalDpi xmlns:a14="http://schemas.microsoft.com/office/drawing/2010/main" val="0"/>
                </a:ext>
              </a:extLst>
            </a:blip>
            <a:srcRect l="64473" t="54401" r="28947" b="38799"/>
            <a:stretch>
              <a:fillRect/>
            </a:stretch>
          </p:blipFill>
          <p:spPr bwMode="auto">
            <a:xfrm>
              <a:off x="2102" y="2736"/>
              <a:ext cx="96"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70" name="Line 60"/>
            <p:cNvSpPr>
              <a:spLocks noChangeShapeType="1"/>
            </p:cNvSpPr>
            <p:nvPr/>
          </p:nvSpPr>
          <p:spPr bwMode="auto">
            <a:xfrm flipH="1">
              <a:off x="240" y="1968"/>
              <a:ext cx="2256" cy="0"/>
            </a:xfrm>
            <a:prstGeom prst="line">
              <a:avLst/>
            </a:prstGeom>
            <a:noFill/>
            <a:ln w="38100">
              <a:solidFill>
                <a:srgbClr val="7627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44071" name="Text Box 61"/>
            <p:cNvSpPr txBox="1">
              <a:spLocks noChangeArrowheads="1"/>
            </p:cNvSpPr>
            <p:nvPr/>
          </p:nvSpPr>
          <p:spPr bwMode="auto">
            <a:xfrm>
              <a:off x="240" y="1968"/>
              <a:ext cx="18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000">
                  <a:solidFill>
                    <a:srgbClr val="000000"/>
                  </a:solidFill>
                </a:rPr>
                <a:t>image representation</a:t>
              </a:r>
            </a:p>
          </p:txBody>
        </p:sp>
      </p:grpSp>
      <p:grpSp>
        <p:nvGrpSpPr>
          <p:cNvPr id="513086" name="Group 62"/>
          <p:cNvGrpSpPr>
            <a:grpSpLocks/>
          </p:cNvGrpSpPr>
          <p:nvPr/>
        </p:nvGrpSpPr>
        <p:grpSpPr bwMode="auto">
          <a:xfrm>
            <a:off x="304800" y="4800600"/>
            <a:ext cx="4114800" cy="1752600"/>
            <a:chOff x="192" y="3024"/>
            <a:chExt cx="2592" cy="1104"/>
          </a:xfrm>
        </p:grpSpPr>
        <p:sp>
          <p:nvSpPr>
            <p:cNvPr id="44048" name="AutoShape 63"/>
            <p:cNvSpPr>
              <a:spLocks/>
            </p:cNvSpPr>
            <p:nvPr/>
          </p:nvSpPr>
          <p:spPr bwMode="auto">
            <a:xfrm rot="-5400000">
              <a:off x="1392" y="2352"/>
              <a:ext cx="192" cy="1536"/>
            </a:xfrm>
            <a:prstGeom prst="leftBrace">
              <a:avLst>
                <a:gd name="adj1" fmla="val 66667"/>
                <a:gd name="adj2" fmla="val 50000"/>
              </a:avLst>
            </a:prstGeom>
            <a:noFill/>
            <a:ln w="38100">
              <a:solidFill>
                <a:srgbClr val="7627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13088" name="AutoShape 64"/>
            <p:cNvSpPr>
              <a:spLocks noChangeArrowheads="1"/>
            </p:cNvSpPr>
            <p:nvPr/>
          </p:nvSpPr>
          <p:spPr bwMode="auto">
            <a:xfrm>
              <a:off x="192" y="3456"/>
              <a:ext cx="2592" cy="672"/>
            </a:xfrm>
            <a:prstGeom prst="flowChartProcess">
              <a:avLst/>
            </a:prstGeom>
            <a:solidFill>
              <a:srgbClr val="FFE6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3200" b="1">
                  <a:solidFill>
                    <a:srgbClr val="FF0000"/>
                  </a:solidFill>
                  <a:effectLst>
                    <a:outerShdw blurRad="38100" dist="38100" dir="2700000" algn="tl">
                      <a:srgbClr val="000000"/>
                    </a:outerShdw>
                  </a:effectLst>
                </a:rPr>
                <a:t>category models</a:t>
              </a:r>
            </a:p>
            <a:p>
              <a:pPr algn="ctr" fontAlgn="base">
                <a:spcBef>
                  <a:spcPct val="0"/>
                </a:spcBef>
                <a:spcAft>
                  <a:spcPct val="0"/>
                </a:spcAft>
                <a:defRPr/>
              </a:pPr>
              <a:r>
                <a:rPr lang="en-US" sz="3200" b="1">
                  <a:solidFill>
                    <a:srgbClr val="FF0000"/>
                  </a:solidFill>
                  <a:effectLst>
                    <a:outerShdw blurRad="38100" dist="38100" dir="2700000" algn="tl">
                      <a:srgbClr val="000000"/>
                    </a:outerShdw>
                  </a:effectLst>
                </a:rPr>
                <a:t>(and/or) classifiers</a:t>
              </a:r>
            </a:p>
          </p:txBody>
        </p:sp>
        <p:sp>
          <p:nvSpPr>
            <p:cNvPr id="44050" name="Line 65"/>
            <p:cNvSpPr>
              <a:spLocks noChangeShapeType="1"/>
            </p:cNvSpPr>
            <p:nvPr/>
          </p:nvSpPr>
          <p:spPr bwMode="auto">
            <a:xfrm>
              <a:off x="1488" y="3216"/>
              <a:ext cx="0" cy="192"/>
            </a:xfrm>
            <a:prstGeom prst="line">
              <a:avLst/>
            </a:prstGeom>
            <a:noFill/>
            <a:ln w="38100">
              <a:solidFill>
                <a:srgbClr val="7627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13090" name="Group 66"/>
          <p:cNvGrpSpPr>
            <a:grpSpLocks/>
          </p:cNvGrpSpPr>
          <p:nvPr/>
        </p:nvGrpSpPr>
        <p:grpSpPr bwMode="auto">
          <a:xfrm>
            <a:off x="5943600" y="0"/>
            <a:ext cx="2652713" cy="1524000"/>
            <a:chOff x="3744" y="0"/>
            <a:chExt cx="1671" cy="960"/>
          </a:xfrm>
        </p:grpSpPr>
        <p:sp>
          <p:nvSpPr>
            <p:cNvPr id="513091" name="Text Box 67"/>
            <p:cNvSpPr txBox="1">
              <a:spLocks noChangeArrowheads="1"/>
            </p:cNvSpPr>
            <p:nvPr/>
          </p:nvSpPr>
          <p:spPr bwMode="auto">
            <a:xfrm>
              <a:off x="3744" y="0"/>
              <a:ext cx="163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3200" b="1">
                  <a:solidFill>
                    <a:srgbClr val="000000"/>
                  </a:solidFill>
                  <a:effectLst>
                    <a:outerShdw blurRad="38100" dist="38100" dir="2700000" algn="tl">
                      <a:srgbClr val="C0C0C0"/>
                    </a:outerShdw>
                  </a:effectLst>
                </a:rPr>
                <a:t>recognition</a:t>
              </a:r>
            </a:p>
          </p:txBody>
        </p:sp>
        <p:grpSp>
          <p:nvGrpSpPr>
            <p:cNvPr id="44045" name="Group 68"/>
            <p:cNvGrpSpPr>
              <a:grpSpLocks/>
            </p:cNvGrpSpPr>
            <p:nvPr/>
          </p:nvGrpSpPr>
          <p:grpSpPr bwMode="auto">
            <a:xfrm>
              <a:off x="4128" y="479"/>
              <a:ext cx="1287" cy="481"/>
              <a:chOff x="4128" y="479"/>
              <a:chExt cx="1287" cy="481"/>
            </a:xfrm>
          </p:grpSpPr>
          <p:sp>
            <p:nvSpPr>
              <p:cNvPr id="44046" name="AutoShape 69"/>
              <p:cNvSpPr>
                <a:spLocks noChangeArrowheads="1"/>
              </p:cNvSpPr>
              <p:nvPr/>
            </p:nvSpPr>
            <p:spPr bwMode="auto">
              <a:xfrm>
                <a:off x="4128" y="480"/>
                <a:ext cx="1287" cy="480"/>
              </a:xfrm>
              <a:prstGeom prst="parallelogram">
                <a:avLst>
                  <a:gd name="adj" fmla="val 7990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pic>
            <p:nvPicPr>
              <p:cNvPr id="44047" name="Picture 70" descr="violin"/>
              <p:cNvPicPr>
                <a:picLocks noChangeAspect="1" noChangeArrowheads="1"/>
              </p:cNvPicPr>
              <p:nvPr/>
            </p:nvPicPr>
            <p:blipFill>
              <a:blip r:embed="rId12" cstate="print">
                <a:grayscl/>
                <a:extLst>
                  <a:ext uri="{28A0092B-C50C-407E-A947-70E740481C1C}">
                    <a14:useLocalDpi xmlns:a14="http://schemas.microsoft.com/office/drawing/2010/main" val="0"/>
                  </a:ext>
                </a:extLst>
              </a:blip>
              <a:srcRect/>
              <a:stretch>
                <a:fillRect/>
              </a:stretch>
            </p:blipFill>
            <p:spPr bwMode="auto">
              <a:xfrm rot="-863181">
                <a:off x="4359" y="479"/>
                <a:ext cx="921"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699594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30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30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306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308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30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305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3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en-US"/>
              <a:t>Scene Classification (Renninger &amp; Malik)</a:t>
            </a:r>
          </a:p>
        </p:txBody>
      </p:sp>
      <p:grpSp>
        <p:nvGrpSpPr>
          <p:cNvPr id="166915" name="Group 3"/>
          <p:cNvGrpSpPr>
            <a:grpSpLocks/>
          </p:cNvGrpSpPr>
          <p:nvPr/>
        </p:nvGrpSpPr>
        <p:grpSpPr bwMode="auto">
          <a:xfrm>
            <a:off x="914400" y="4572000"/>
            <a:ext cx="7362825" cy="1600200"/>
            <a:chOff x="576" y="2832"/>
            <a:chExt cx="4638" cy="1008"/>
          </a:xfrm>
        </p:grpSpPr>
        <p:grpSp>
          <p:nvGrpSpPr>
            <p:cNvPr id="166933" name="Group 4"/>
            <p:cNvGrpSpPr>
              <a:grpSpLocks/>
            </p:cNvGrpSpPr>
            <p:nvPr/>
          </p:nvGrpSpPr>
          <p:grpSpPr bwMode="auto">
            <a:xfrm>
              <a:off x="576" y="3072"/>
              <a:ext cx="4638" cy="768"/>
              <a:chOff x="576" y="2784"/>
              <a:chExt cx="4638" cy="768"/>
            </a:xfrm>
          </p:grpSpPr>
          <p:graphicFrame>
            <p:nvGraphicFramePr>
              <p:cNvPr id="166939" name="Object 5"/>
              <p:cNvGraphicFramePr>
                <a:graphicFrameLocks noChangeAspect="1"/>
              </p:cNvGraphicFramePr>
              <p:nvPr/>
            </p:nvGraphicFramePr>
            <p:xfrm>
              <a:off x="576" y="2784"/>
              <a:ext cx="1152" cy="768"/>
            </p:xfrm>
            <a:graphic>
              <a:graphicData uri="http://schemas.openxmlformats.org/presentationml/2006/ole">
                <mc:AlternateContent xmlns:mc="http://schemas.openxmlformats.org/markup-compatibility/2006">
                  <mc:Choice xmlns:v="urn:schemas-microsoft-com:vml" Requires="v">
                    <p:oleObj name="Bitmap Image" r:id="rId2" imgW="1714739" imgH="1228571" progId="Paint.Picture">
                      <p:embed/>
                    </p:oleObj>
                  </mc:Choice>
                  <mc:Fallback>
                    <p:oleObj name="Bitmap Image" r:id="rId2" imgW="1714739" imgH="1228571"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2784"/>
                            <a:ext cx="1152"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40" name="Object 6"/>
              <p:cNvGraphicFramePr>
                <a:graphicFrameLocks noChangeAspect="1"/>
              </p:cNvGraphicFramePr>
              <p:nvPr/>
            </p:nvGraphicFramePr>
            <p:xfrm>
              <a:off x="1824" y="2784"/>
              <a:ext cx="1092" cy="768"/>
            </p:xfrm>
            <a:graphic>
              <a:graphicData uri="http://schemas.openxmlformats.org/presentationml/2006/ole">
                <mc:AlternateContent xmlns:mc="http://schemas.openxmlformats.org/markup-compatibility/2006">
                  <mc:Choice xmlns:v="urn:schemas-microsoft-com:vml" Requires="v">
                    <p:oleObj name="Bitmap Image" r:id="rId4" imgW="1733333" imgH="1219370" progId="Paint.Picture">
                      <p:embed/>
                    </p:oleObj>
                  </mc:Choice>
                  <mc:Fallback>
                    <p:oleObj name="Bitmap Image" r:id="rId4" imgW="1733333" imgH="121937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 y="2784"/>
                            <a:ext cx="1092"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41" name="Object 7"/>
              <p:cNvGraphicFramePr>
                <a:graphicFrameLocks noChangeAspect="1"/>
              </p:cNvGraphicFramePr>
              <p:nvPr/>
            </p:nvGraphicFramePr>
            <p:xfrm>
              <a:off x="3024" y="2784"/>
              <a:ext cx="1086" cy="762"/>
            </p:xfrm>
            <a:graphic>
              <a:graphicData uri="http://schemas.openxmlformats.org/presentationml/2006/ole">
                <mc:AlternateContent xmlns:mc="http://schemas.openxmlformats.org/markup-compatibility/2006">
                  <mc:Choice xmlns:v="urn:schemas-microsoft-com:vml" Requires="v">
                    <p:oleObj name="Bitmap Image" r:id="rId6" imgW="1724266" imgH="1209524" progId="Paint.Picture">
                      <p:embed/>
                    </p:oleObj>
                  </mc:Choice>
                  <mc:Fallback>
                    <p:oleObj name="Bitmap Image" r:id="rId6" imgW="1724266" imgH="1209524"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4" y="2784"/>
                            <a:ext cx="1086" cy="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42" name="Object 8"/>
              <p:cNvGraphicFramePr>
                <a:graphicFrameLocks noChangeAspect="1"/>
              </p:cNvGraphicFramePr>
              <p:nvPr/>
            </p:nvGraphicFramePr>
            <p:xfrm>
              <a:off x="4224" y="2784"/>
              <a:ext cx="990" cy="768"/>
            </p:xfrm>
            <a:graphic>
              <a:graphicData uri="http://schemas.openxmlformats.org/presentationml/2006/ole">
                <mc:AlternateContent xmlns:mc="http://schemas.openxmlformats.org/markup-compatibility/2006">
                  <mc:Choice xmlns:v="urn:schemas-microsoft-com:vml" Requires="v">
                    <p:oleObj name="Bitmap Image" r:id="rId8" imgW="1571844" imgH="1219370" progId="Paint.Picture">
                      <p:embed/>
                    </p:oleObj>
                  </mc:Choice>
                  <mc:Fallback>
                    <p:oleObj name="Bitmap Image" r:id="rId8" imgW="1571844" imgH="1219370"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4" y="2784"/>
                            <a:ext cx="990"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66934" name="Group 9"/>
            <p:cNvGrpSpPr>
              <a:grpSpLocks/>
            </p:cNvGrpSpPr>
            <p:nvPr/>
          </p:nvGrpSpPr>
          <p:grpSpPr bwMode="auto">
            <a:xfrm>
              <a:off x="816" y="2832"/>
              <a:ext cx="4368" cy="288"/>
              <a:chOff x="816" y="2784"/>
              <a:chExt cx="4368" cy="288"/>
            </a:xfrm>
          </p:grpSpPr>
          <p:sp>
            <p:nvSpPr>
              <p:cNvPr id="166935" name="Text Box 10"/>
              <p:cNvSpPr txBox="1">
                <a:spLocks noChangeArrowheads="1"/>
              </p:cNvSpPr>
              <p:nvPr/>
            </p:nvSpPr>
            <p:spPr bwMode="auto">
              <a:xfrm>
                <a:off x="816" y="2784"/>
                <a:ext cx="7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kitchen</a:t>
                </a:r>
              </a:p>
            </p:txBody>
          </p:sp>
          <p:sp>
            <p:nvSpPr>
              <p:cNvPr id="166936" name="Text Box 11"/>
              <p:cNvSpPr txBox="1">
                <a:spLocks noChangeArrowheads="1"/>
              </p:cNvSpPr>
              <p:nvPr/>
            </p:nvSpPr>
            <p:spPr bwMode="auto">
              <a:xfrm>
                <a:off x="1776" y="2784"/>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livingroom</a:t>
                </a:r>
              </a:p>
            </p:txBody>
          </p:sp>
          <p:sp>
            <p:nvSpPr>
              <p:cNvPr id="166937" name="Text Box 12"/>
              <p:cNvSpPr txBox="1">
                <a:spLocks noChangeArrowheads="1"/>
              </p:cNvSpPr>
              <p:nvPr/>
            </p:nvSpPr>
            <p:spPr bwMode="auto">
              <a:xfrm>
                <a:off x="3168" y="2784"/>
                <a:ext cx="8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bedroom</a:t>
                </a:r>
              </a:p>
            </p:txBody>
          </p:sp>
          <p:sp>
            <p:nvSpPr>
              <p:cNvPr id="166938" name="Text Box 13"/>
              <p:cNvSpPr txBox="1">
                <a:spLocks noChangeArrowheads="1"/>
              </p:cNvSpPr>
              <p:nvPr/>
            </p:nvSpPr>
            <p:spPr bwMode="auto">
              <a:xfrm>
                <a:off x="4272" y="278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bathroom</a:t>
                </a:r>
              </a:p>
            </p:txBody>
          </p:sp>
        </p:grpSp>
      </p:grpSp>
      <p:grpSp>
        <p:nvGrpSpPr>
          <p:cNvPr id="166916" name="Group 14"/>
          <p:cNvGrpSpPr>
            <a:grpSpLocks/>
          </p:cNvGrpSpPr>
          <p:nvPr/>
        </p:nvGrpSpPr>
        <p:grpSpPr bwMode="auto">
          <a:xfrm>
            <a:off x="1905000" y="2743200"/>
            <a:ext cx="5343525" cy="1543050"/>
            <a:chOff x="1200" y="1728"/>
            <a:chExt cx="3366" cy="972"/>
          </a:xfrm>
        </p:grpSpPr>
        <p:grpSp>
          <p:nvGrpSpPr>
            <p:cNvPr id="166925" name="Group 15"/>
            <p:cNvGrpSpPr>
              <a:grpSpLocks/>
            </p:cNvGrpSpPr>
            <p:nvPr/>
          </p:nvGrpSpPr>
          <p:grpSpPr bwMode="auto">
            <a:xfrm>
              <a:off x="1200" y="1968"/>
              <a:ext cx="3366" cy="732"/>
              <a:chOff x="1008" y="1920"/>
              <a:chExt cx="3366" cy="732"/>
            </a:xfrm>
          </p:grpSpPr>
          <p:graphicFrame>
            <p:nvGraphicFramePr>
              <p:cNvPr id="166930" name="Object 16"/>
              <p:cNvGraphicFramePr>
                <a:graphicFrameLocks noChangeAspect="1"/>
              </p:cNvGraphicFramePr>
              <p:nvPr/>
            </p:nvGraphicFramePr>
            <p:xfrm>
              <a:off x="1008" y="1920"/>
              <a:ext cx="1092" cy="720"/>
            </p:xfrm>
            <a:graphic>
              <a:graphicData uri="http://schemas.openxmlformats.org/presentationml/2006/ole">
                <mc:AlternateContent xmlns:mc="http://schemas.openxmlformats.org/markup-compatibility/2006">
                  <mc:Choice xmlns:v="urn:schemas-microsoft-com:vml" Requires="v">
                    <p:oleObj name="Bitmap Image" r:id="rId10" imgW="1733333" imgH="1142857" progId="Paint.Picture">
                      <p:embed/>
                    </p:oleObj>
                  </mc:Choice>
                  <mc:Fallback>
                    <p:oleObj name="Bitmap Image" r:id="rId10" imgW="1733333" imgH="1142857"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8" y="1920"/>
                            <a:ext cx="1092"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31" name="Object 17"/>
              <p:cNvGraphicFramePr>
                <a:graphicFrameLocks noChangeAspect="1"/>
              </p:cNvGraphicFramePr>
              <p:nvPr/>
            </p:nvGraphicFramePr>
            <p:xfrm>
              <a:off x="2208" y="1920"/>
              <a:ext cx="1056" cy="732"/>
            </p:xfrm>
            <a:graphic>
              <a:graphicData uri="http://schemas.openxmlformats.org/presentationml/2006/ole">
                <mc:AlternateContent xmlns:mc="http://schemas.openxmlformats.org/markup-compatibility/2006">
                  <mc:Choice xmlns:v="urn:schemas-microsoft-com:vml" Requires="v">
                    <p:oleObj name="Bitmap Image" r:id="rId12" imgW="1743318" imgH="1162212" progId="Paint.Picture">
                      <p:embed/>
                    </p:oleObj>
                  </mc:Choice>
                  <mc:Fallback>
                    <p:oleObj name="Bitmap Image" r:id="rId12" imgW="1743318" imgH="1162212" progId="Paint.Pictur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8" y="1920"/>
                            <a:ext cx="1056" cy="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32" name="Object 18"/>
              <p:cNvGraphicFramePr>
                <a:graphicFrameLocks noChangeAspect="1"/>
              </p:cNvGraphicFramePr>
              <p:nvPr/>
            </p:nvGraphicFramePr>
            <p:xfrm>
              <a:off x="3360" y="1920"/>
              <a:ext cx="1014" cy="732"/>
            </p:xfrm>
            <a:graphic>
              <a:graphicData uri="http://schemas.openxmlformats.org/presentationml/2006/ole">
                <mc:AlternateContent xmlns:mc="http://schemas.openxmlformats.org/markup-compatibility/2006">
                  <mc:Choice xmlns:v="urn:schemas-microsoft-com:vml" Requires="v">
                    <p:oleObj name="Bitmap Image" r:id="rId14" imgW="1609524" imgH="1162212" progId="Paint.Picture">
                      <p:embed/>
                    </p:oleObj>
                  </mc:Choice>
                  <mc:Fallback>
                    <p:oleObj name="Bitmap Image" r:id="rId14" imgW="1609524" imgH="1162212" progId="Paint.Picture">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60" y="1920"/>
                            <a:ext cx="1014" cy="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66926" name="Group 19"/>
            <p:cNvGrpSpPr>
              <a:grpSpLocks/>
            </p:cNvGrpSpPr>
            <p:nvPr/>
          </p:nvGrpSpPr>
          <p:grpSpPr bwMode="auto">
            <a:xfrm>
              <a:off x="1440" y="1728"/>
              <a:ext cx="2880" cy="288"/>
              <a:chOff x="1440" y="1728"/>
              <a:chExt cx="2880" cy="288"/>
            </a:xfrm>
          </p:grpSpPr>
          <p:sp>
            <p:nvSpPr>
              <p:cNvPr id="166927" name="Text Box 20"/>
              <p:cNvSpPr txBox="1">
                <a:spLocks noChangeArrowheads="1"/>
              </p:cNvSpPr>
              <p:nvPr/>
            </p:nvSpPr>
            <p:spPr bwMode="auto">
              <a:xfrm>
                <a:off x="1440" y="1728"/>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city</a:t>
                </a:r>
              </a:p>
            </p:txBody>
          </p:sp>
          <p:sp>
            <p:nvSpPr>
              <p:cNvPr id="166928" name="Text Box 21"/>
              <p:cNvSpPr txBox="1">
                <a:spLocks noChangeArrowheads="1"/>
              </p:cNvSpPr>
              <p:nvPr/>
            </p:nvSpPr>
            <p:spPr bwMode="auto">
              <a:xfrm>
                <a:off x="2640" y="1728"/>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street</a:t>
                </a:r>
              </a:p>
            </p:txBody>
          </p:sp>
          <p:sp>
            <p:nvSpPr>
              <p:cNvPr id="166929" name="Text Box 22"/>
              <p:cNvSpPr txBox="1">
                <a:spLocks noChangeArrowheads="1"/>
              </p:cNvSpPr>
              <p:nvPr/>
            </p:nvSpPr>
            <p:spPr bwMode="auto">
              <a:xfrm>
                <a:off x="3840" y="1728"/>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farm</a:t>
                </a:r>
              </a:p>
            </p:txBody>
          </p:sp>
        </p:grpSp>
      </p:grpSp>
      <p:grpSp>
        <p:nvGrpSpPr>
          <p:cNvPr id="166917" name="Group 23"/>
          <p:cNvGrpSpPr>
            <a:grpSpLocks/>
          </p:cNvGrpSpPr>
          <p:nvPr/>
        </p:nvGrpSpPr>
        <p:grpSpPr bwMode="auto">
          <a:xfrm>
            <a:off x="1905000" y="914400"/>
            <a:ext cx="5334000" cy="1600200"/>
            <a:chOff x="1200" y="576"/>
            <a:chExt cx="3360" cy="1008"/>
          </a:xfrm>
        </p:grpSpPr>
        <p:grpSp>
          <p:nvGrpSpPr>
            <p:cNvPr id="166918" name="Group 24"/>
            <p:cNvGrpSpPr>
              <a:grpSpLocks/>
            </p:cNvGrpSpPr>
            <p:nvPr/>
          </p:nvGrpSpPr>
          <p:grpSpPr bwMode="auto">
            <a:xfrm>
              <a:off x="1200" y="816"/>
              <a:ext cx="3360" cy="768"/>
              <a:chOff x="1248" y="864"/>
              <a:chExt cx="3360" cy="768"/>
            </a:xfrm>
          </p:grpSpPr>
          <p:graphicFrame>
            <p:nvGraphicFramePr>
              <p:cNvPr id="166922" name="Object 25"/>
              <p:cNvGraphicFramePr>
                <a:graphicFrameLocks noChangeAspect="1"/>
              </p:cNvGraphicFramePr>
              <p:nvPr/>
            </p:nvGraphicFramePr>
            <p:xfrm>
              <a:off x="1248" y="864"/>
              <a:ext cx="1080" cy="768"/>
            </p:xfrm>
            <a:graphic>
              <a:graphicData uri="http://schemas.openxmlformats.org/presentationml/2006/ole">
                <mc:AlternateContent xmlns:mc="http://schemas.openxmlformats.org/markup-compatibility/2006">
                  <mc:Choice xmlns:v="urn:schemas-microsoft-com:vml" Requires="v">
                    <p:oleObj name="Bitmap Image" r:id="rId16" imgW="1724266" imgH="1181265" progId="Paint.Picture">
                      <p:embed/>
                    </p:oleObj>
                  </mc:Choice>
                  <mc:Fallback>
                    <p:oleObj name="Bitmap Image" r:id="rId16" imgW="1724266" imgH="1181265" progId="Paint.Picture">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48" y="864"/>
                            <a:ext cx="1080"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23" name="Object 26"/>
              <p:cNvGraphicFramePr>
                <a:graphicFrameLocks noChangeAspect="1"/>
              </p:cNvGraphicFramePr>
              <p:nvPr/>
            </p:nvGraphicFramePr>
            <p:xfrm>
              <a:off x="2442" y="864"/>
              <a:ext cx="1068" cy="768"/>
            </p:xfrm>
            <a:graphic>
              <a:graphicData uri="http://schemas.openxmlformats.org/presentationml/2006/ole">
                <mc:AlternateContent xmlns:mc="http://schemas.openxmlformats.org/markup-compatibility/2006">
                  <mc:Choice xmlns:v="urn:schemas-microsoft-com:vml" Requires="v">
                    <p:oleObj name="Bitmap Image" r:id="rId18" imgW="1704762" imgH="1162212" progId="Paint.Picture">
                      <p:embed/>
                    </p:oleObj>
                  </mc:Choice>
                  <mc:Fallback>
                    <p:oleObj name="Bitmap Image" r:id="rId18" imgW="1704762" imgH="1162212" progId="Paint.Picture">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42" y="864"/>
                            <a:ext cx="1068"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24" name="Object 27"/>
              <p:cNvGraphicFramePr>
                <a:graphicFrameLocks noChangeAspect="1"/>
              </p:cNvGraphicFramePr>
              <p:nvPr/>
            </p:nvGraphicFramePr>
            <p:xfrm>
              <a:off x="3600" y="864"/>
              <a:ext cx="1008" cy="768"/>
            </p:xfrm>
            <a:graphic>
              <a:graphicData uri="http://schemas.openxmlformats.org/presentationml/2006/ole">
                <mc:AlternateContent xmlns:mc="http://schemas.openxmlformats.org/markup-compatibility/2006">
                  <mc:Choice xmlns:v="urn:schemas-microsoft-com:vml" Requires="v">
                    <p:oleObj name="Bitmap Image" r:id="rId20" imgW="1704762" imgH="1142857" progId="Paint.Picture">
                      <p:embed/>
                    </p:oleObj>
                  </mc:Choice>
                  <mc:Fallback>
                    <p:oleObj name="Bitmap Image" r:id="rId20" imgW="1704762" imgH="1142857" progId="Paint.Picture">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00" y="864"/>
                            <a:ext cx="1008"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6919" name="Text Box 28"/>
            <p:cNvSpPr txBox="1">
              <a:spLocks noChangeArrowheads="1"/>
            </p:cNvSpPr>
            <p:nvPr/>
          </p:nvSpPr>
          <p:spPr bwMode="auto">
            <a:xfrm>
              <a:off x="1440" y="576"/>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beach</a:t>
              </a:r>
            </a:p>
          </p:txBody>
        </p:sp>
        <p:sp>
          <p:nvSpPr>
            <p:cNvPr id="166920" name="Text Box 29"/>
            <p:cNvSpPr txBox="1">
              <a:spLocks noChangeArrowheads="1"/>
            </p:cNvSpPr>
            <p:nvPr/>
          </p:nvSpPr>
          <p:spPr bwMode="auto">
            <a:xfrm>
              <a:off x="2448" y="576"/>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mountain</a:t>
              </a:r>
            </a:p>
          </p:txBody>
        </p:sp>
        <p:sp>
          <p:nvSpPr>
            <p:cNvPr id="166921" name="Text Box 30"/>
            <p:cNvSpPr txBox="1">
              <a:spLocks noChangeArrowheads="1"/>
            </p:cNvSpPr>
            <p:nvPr/>
          </p:nvSpPr>
          <p:spPr bwMode="auto">
            <a:xfrm>
              <a:off x="3792" y="576"/>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0" fontAlgn="base" hangingPunct="0">
                <a:spcBef>
                  <a:spcPct val="50000"/>
                </a:spcBef>
                <a:spcAft>
                  <a:spcPct val="0"/>
                </a:spcAft>
              </a:pPr>
              <a:r>
                <a:rPr lang="en-US">
                  <a:solidFill>
                    <a:srgbClr val="FFFFFF"/>
                  </a:solidFill>
                  <a:latin typeface="Times New Roman" pitchFamily="18" charset="0"/>
                </a:rPr>
                <a:t>forest</a:t>
              </a:r>
            </a:p>
          </p:txBody>
        </p:sp>
      </p:grpSp>
    </p:spTree>
    <p:extLst>
      <p:ext uri="{BB962C8B-B14F-4D97-AF65-F5344CB8AC3E}">
        <p14:creationId xmlns:p14="http://schemas.microsoft.com/office/powerpoint/2010/main" val="25322461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4"/>
          <p:cNvSpPr>
            <a:spLocks noGrp="1" noChangeArrowheads="1"/>
          </p:cNvSpPr>
          <p:nvPr>
            <p:ph type="title"/>
          </p:nvPr>
        </p:nvSpPr>
        <p:spPr/>
        <p:txBody>
          <a:bodyPr/>
          <a:lstStyle/>
          <a:p>
            <a:pPr eaLnBrk="1" hangingPunct="1"/>
            <a:r>
              <a:rPr lang="en-US" dirty="0" err="1"/>
              <a:t>Texton</a:t>
            </a:r>
            <a:r>
              <a:rPr lang="en-US" dirty="0"/>
              <a:t> Histogram Matching</a:t>
            </a:r>
          </a:p>
        </p:txBody>
      </p:sp>
      <p:pic>
        <p:nvPicPr>
          <p:cNvPr id="16793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0600"/>
            <a:ext cx="497998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96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64076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963" name="Rectangle 3"/>
          <p:cNvSpPr>
            <a:spLocks noGrp="1" noChangeArrowheads="1"/>
          </p:cNvSpPr>
          <p:nvPr>
            <p:ph type="title"/>
          </p:nvPr>
        </p:nvSpPr>
        <p:spPr/>
        <p:txBody>
          <a:bodyPr/>
          <a:lstStyle/>
          <a:p>
            <a:pPr eaLnBrk="1" hangingPunct="1"/>
            <a:r>
              <a:rPr lang="en-US"/>
              <a:t>Discrimination of Basic Categories</a:t>
            </a:r>
          </a:p>
        </p:txBody>
      </p:sp>
      <p:grpSp>
        <p:nvGrpSpPr>
          <p:cNvPr id="168964" name="Group 4"/>
          <p:cNvGrpSpPr>
            <a:grpSpLocks/>
          </p:cNvGrpSpPr>
          <p:nvPr/>
        </p:nvGrpSpPr>
        <p:grpSpPr bwMode="auto">
          <a:xfrm>
            <a:off x="1447800" y="1143000"/>
            <a:ext cx="3505200" cy="457200"/>
            <a:chOff x="3264" y="816"/>
            <a:chExt cx="2208" cy="288"/>
          </a:xfrm>
        </p:grpSpPr>
        <p:sp>
          <p:nvSpPr>
            <p:cNvPr id="168965"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a:solidFill>
                    <a:srgbClr val="000000"/>
                  </a:solidFill>
                  <a:latin typeface="Times New Roman" pitchFamily="18" charset="0"/>
                </a:rPr>
                <a:t>texture model</a:t>
              </a:r>
            </a:p>
          </p:txBody>
        </p:sp>
        <p:graphicFrame>
          <p:nvGraphicFramePr>
            <p:cNvPr id="168966"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name="Bitmap Image" r:id="rId3" imgW="200159" imgH="190426" progId="Paint.Picture">
                    <p:embed/>
                  </p:oleObj>
                </mc:Choice>
                <mc:Fallback>
                  <p:oleObj name="Bitmap Image" r:id="rId3" imgW="200159" imgH="19042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8586576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64076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987" name="Rectangle 3"/>
          <p:cNvSpPr>
            <a:spLocks noGrp="1" noChangeArrowheads="1"/>
          </p:cNvSpPr>
          <p:nvPr>
            <p:ph type="title"/>
          </p:nvPr>
        </p:nvSpPr>
        <p:spPr/>
        <p:txBody>
          <a:bodyPr/>
          <a:lstStyle/>
          <a:p>
            <a:pPr eaLnBrk="1" hangingPunct="1"/>
            <a:r>
              <a:rPr lang="en-US"/>
              <a:t>Discrimination of Basic Categories</a:t>
            </a:r>
          </a:p>
        </p:txBody>
      </p:sp>
      <p:grpSp>
        <p:nvGrpSpPr>
          <p:cNvPr id="169988" name="Group 4"/>
          <p:cNvGrpSpPr>
            <a:grpSpLocks/>
          </p:cNvGrpSpPr>
          <p:nvPr/>
        </p:nvGrpSpPr>
        <p:grpSpPr bwMode="auto">
          <a:xfrm>
            <a:off x="1447800" y="1143000"/>
            <a:ext cx="3505200" cy="457200"/>
            <a:chOff x="3264" y="816"/>
            <a:chExt cx="2208" cy="288"/>
          </a:xfrm>
        </p:grpSpPr>
        <p:sp>
          <p:nvSpPr>
            <p:cNvPr id="169990"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a:solidFill>
                    <a:srgbClr val="000000"/>
                  </a:solidFill>
                  <a:latin typeface="Times New Roman" pitchFamily="18" charset="0"/>
                </a:rPr>
                <a:t>texture model</a:t>
              </a:r>
            </a:p>
          </p:txBody>
        </p:sp>
        <p:graphicFrame>
          <p:nvGraphicFramePr>
            <p:cNvPr id="169991"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name="Bitmap Image" r:id="rId3" imgW="200159" imgH="190426" progId="Paint.Picture">
                    <p:embed/>
                  </p:oleObj>
                </mc:Choice>
                <mc:Fallback>
                  <p:oleObj name="Bitmap Image" r:id="rId3" imgW="200159" imgH="19042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9989" name="Text Box 7"/>
          <p:cNvSpPr txBox="1">
            <a:spLocks noChangeArrowheads="1"/>
          </p:cNvSpPr>
          <p:nvPr/>
        </p:nvSpPr>
        <p:spPr bwMode="auto">
          <a:xfrm>
            <a:off x="7315200" y="4724400"/>
            <a:ext cx="89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z="2000">
                <a:solidFill>
                  <a:srgbClr val="000000"/>
                </a:solidFill>
                <a:latin typeface="Times New Roman" pitchFamily="18" charset="0"/>
              </a:rPr>
              <a:t>chance</a:t>
            </a:r>
          </a:p>
        </p:txBody>
      </p:sp>
    </p:spTree>
    <p:extLst>
      <p:ext uri="{BB962C8B-B14F-4D97-AF65-F5344CB8AC3E}">
        <p14:creationId xmlns:p14="http://schemas.microsoft.com/office/powerpoint/2010/main" val="52699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3" y="190500"/>
            <a:ext cx="8640762"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1" name="Rectangle 3"/>
          <p:cNvSpPr>
            <a:spLocks noGrp="1" noChangeArrowheads="1"/>
          </p:cNvSpPr>
          <p:nvPr>
            <p:ph type="title"/>
          </p:nvPr>
        </p:nvSpPr>
        <p:spPr/>
        <p:txBody>
          <a:bodyPr/>
          <a:lstStyle/>
          <a:p>
            <a:pPr eaLnBrk="1" hangingPunct="1"/>
            <a:r>
              <a:rPr lang="en-US"/>
              <a:t>Discrimination of Basic Categories</a:t>
            </a:r>
          </a:p>
        </p:txBody>
      </p:sp>
      <p:grpSp>
        <p:nvGrpSpPr>
          <p:cNvPr id="171012" name="Group 4"/>
          <p:cNvGrpSpPr>
            <a:grpSpLocks/>
          </p:cNvGrpSpPr>
          <p:nvPr/>
        </p:nvGrpSpPr>
        <p:grpSpPr bwMode="auto">
          <a:xfrm>
            <a:off x="1447800" y="1143000"/>
            <a:ext cx="3505200" cy="457200"/>
            <a:chOff x="3264" y="816"/>
            <a:chExt cx="2208" cy="288"/>
          </a:xfrm>
        </p:grpSpPr>
        <p:sp>
          <p:nvSpPr>
            <p:cNvPr id="171017"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a:solidFill>
                    <a:srgbClr val="000000"/>
                  </a:solidFill>
                  <a:latin typeface="Times New Roman" pitchFamily="18" charset="0"/>
                </a:rPr>
                <a:t>texture model</a:t>
              </a:r>
            </a:p>
          </p:txBody>
        </p:sp>
        <p:graphicFrame>
          <p:nvGraphicFramePr>
            <p:cNvPr id="171018"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name="Bitmap Image" r:id="rId3" imgW="200159" imgH="190426" progId="Paint.Picture">
                    <p:embed/>
                  </p:oleObj>
                </mc:Choice>
                <mc:Fallback>
                  <p:oleObj name="Bitmap Image" r:id="rId3" imgW="200159" imgH="19042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71013" name="Text Box 7"/>
          <p:cNvSpPr txBox="1">
            <a:spLocks noChangeArrowheads="1"/>
          </p:cNvSpPr>
          <p:nvPr/>
        </p:nvSpPr>
        <p:spPr bwMode="auto">
          <a:xfrm>
            <a:off x="7315200" y="4724400"/>
            <a:ext cx="89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z="2000">
                <a:solidFill>
                  <a:srgbClr val="000000"/>
                </a:solidFill>
                <a:latin typeface="Times New Roman" pitchFamily="18" charset="0"/>
              </a:rPr>
              <a:t>chance</a:t>
            </a:r>
          </a:p>
        </p:txBody>
      </p:sp>
      <p:grpSp>
        <p:nvGrpSpPr>
          <p:cNvPr id="171014" name="Group 8"/>
          <p:cNvGrpSpPr>
            <a:grpSpLocks/>
          </p:cNvGrpSpPr>
          <p:nvPr/>
        </p:nvGrpSpPr>
        <p:grpSpPr bwMode="auto">
          <a:xfrm>
            <a:off x="3886200" y="1143000"/>
            <a:ext cx="1158875" cy="457200"/>
            <a:chOff x="2448" y="720"/>
            <a:chExt cx="730" cy="288"/>
          </a:xfrm>
        </p:grpSpPr>
        <p:sp>
          <p:nvSpPr>
            <p:cNvPr id="171015" name="Text Box 9"/>
            <p:cNvSpPr txBox="1">
              <a:spLocks noChangeArrowheads="1"/>
            </p:cNvSpPr>
            <p:nvPr/>
          </p:nvSpPr>
          <p:spPr bwMode="auto">
            <a:xfrm>
              <a:off x="2592"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latin typeface="Times New Roman" pitchFamily="18" charset="0"/>
                </a:rPr>
                <a:t>37 ms</a:t>
              </a:r>
            </a:p>
          </p:txBody>
        </p:sp>
        <p:graphicFrame>
          <p:nvGraphicFramePr>
            <p:cNvPr id="171016" name="Object 10"/>
            <p:cNvGraphicFramePr>
              <a:graphicFrameLocks noChangeAspect="1"/>
            </p:cNvGraphicFramePr>
            <p:nvPr/>
          </p:nvGraphicFramePr>
          <p:xfrm>
            <a:off x="2448" y="768"/>
            <a:ext cx="208" cy="197"/>
          </p:xfrm>
          <a:graphic>
            <a:graphicData uri="http://schemas.openxmlformats.org/presentationml/2006/ole">
              <mc:AlternateContent xmlns:mc="http://schemas.openxmlformats.org/markup-compatibility/2006">
                <mc:Choice xmlns:v="urn:schemas-microsoft-com:vml" Requires="v">
                  <p:oleObj name="Bitmap Image" r:id="rId5" imgW="200159" imgH="190426" progId="Paint.Picture">
                    <p:embed/>
                  </p:oleObj>
                </mc:Choice>
                <mc:Fallback>
                  <p:oleObj name="Bitmap Image" r:id="rId5" imgW="200159" imgH="190426"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8" y="768"/>
                          <a:ext cx="208"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21437609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64076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2035" name="Rectangle 3"/>
          <p:cNvSpPr>
            <a:spLocks noGrp="1" noChangeArrowheads="1"/>
          </p:cNvSpPr>
          <p:nvPr>
            <p:ph type="title"/>
          </p:nvPr>
        </p:nvSpPr>
        <p:spPr/>
        <p:txBody>
          <a:bodyPr/>
          <a:lstStyle/>
          <a:p>
            <a:pPr eaLnBrk="1" hangingPunct="1"/>
            <a:r>
              <a:rPr lang="en-US"/>
              <a:t>Discrimination of Basic Categories</a:t>
            </a:r>
          </a:p>
        </p:txBody>
      </p:sp>
      <p:grpSp>
        <p:nvGrpSpPr>
          <p:cNvPr id="172036" name="Group 4"/>
          <p:cNvGrpSpPr>
            <a:grpSpLocks/>
          </p:cNvGrpSpPr>
          <p:nvPr/>
        </p:nvGrpSpPr>
        <p:grpSpPr bwMode="auto">
          <a:xfrm>
            <a:off x="1447800" y="1143000"/>
            <a:ext cx="3505200" cy="457200"/>
            <a:chOff x="3264" y="816"/>
            <a:chExt cx="2208" cy="288"/>
          </a:xfrm>
        </p:grpSpPr>
        <p:sp>
          <p:nvSpPr>
            <p:cNvPr id="172041"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a:solidFill>
                    <a:srgbClr val="000000"/>
                  </a:solidFill>
                  <a:latin typeface="Times New Roman" pitchFamily="18" charset="0"/>
                </a:rPr>
                <a:t>texture model</a:t>
              </a:r>
            </a:p>
          </p:txBody>
        </p:sp>
        <p:graphicFrame>
          <p:nvGraphicFramePr>
            <p:cNvPr id="172042"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name="Bitmap Image" r:id="rId3" imgW="200159" imgH="190426" progId="Paint.Picture">
                    <p:embed/>
                  </p:oleObj>
                </mc:Choice>
                <mc:Fallback>
                  <p:oleObj name="Bitmap Image" r:id="rId3" imgW="200159" imgH="19042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72037" name="Text Box 7"/>
          <p:cNvSpPr txBox="1">
            <a:spLocks noChangeArrowheads="1"/>
          </p:cNvSpPr>
          <p:nvPr/>
        </p:nvSpPr>
        <p:spPr bwMode="auto">
          <a:xfrm>
            <a:off x="7315200" y="4724400"/>
            <a:ext cx="89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z="2000">
                <a:solidFill>
                  <a:srgbClr val="000000"/>
                </a:solidFill>
                <a:latin typeface="Times New Roman" pitchFamily="18" charset="0"/>
              </a:rPr>
              <a:t>chance</a:t>
            </a:r>
          </a:p>
        </p:txBody>
      </p:sp>
      <p:grpSp>
        <p:nvGrpSpPr>
          <p:cNvPr id="172038" name="Group 8"/>
          <p:cNvGrpSpPr>
            <a:grpSpLocks/>
          </p:cNvGrpSpPr>
          <p:nvPr/>
        </p:nvGrpSpPr>
        <p:grpSpPr bwMode="auto">
          <a:xfrm>
            <a:off x="5257800" y="1143000"/>
            <a:ext cx="1082675" cy="457200"/>
            <a:chOff x="3312" y="720"/>
            <a:chExt cx="682" cy="288"/>
          </a:xfrm>
        </p:grpSpPr>
        <p:sp>
          <p:nvSpPr>
            <p:cNvPr id="172039" name="Text Box 9"/>
            <p:cNvSpPr txBox="1">
              <a:spLocks noChangeArrowheads="1"/>
            </p:cNvSpPr>
            <p:nvPr/>
          </p:nvSpPr>
          <p:spPr bwMode="auto">
            <a:xfrm>
              <a:off x="3408"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latin typeface="Times New Roman" pitchFamily="18" charset="0"/>
                </a:rPr>
                <a:t>50 ms</a:t>
              </a:r>
            </a:p>
          </p:txBody>
        </p:sp>
        <p:graphicFrame>
          <p:nvGraphicFramePr>
            <p:cNvPr id="172040" name="Object 10"/>
            <p:cNvGraphicFramePr>
              <a:graphicFrameLocks noChangeAspect="1"/>
            </p:cNvGraphicFramePr>
            <p:nvPr/>
          </p:nvGraphicFramePr>
          <p:xfrm>
            <a:off x="3312" y="768"/>
            <a:ext cx="164" cy="192"/>
          </p:xfrm>
          <a:graphic>
            <a:graphicData uri="http://schemas.openxmlformats.org/presentationml/2006/ole">
              <mc:AlternateContent xmlns:mc="http://schemas.openxmlformats.org/markup-compatibility/2006">
                <mc:Choice xmlns:v="urn:schemas-microsoft-com:vml" Requires="v">
                  <p:oleObj name="Bitmap Image" r:id="rId5" imgW="171338" imgH="200159" progId="Paint.Picture">
                    <p:embed/>
                  </p:oleObj>
                </mc:Choice>
                <mc:Fallback>
                  <p:oleObj name="Bitmap Image" r:id="rId5" imgW="171338" imgH="20015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2" y="768"/>
                          <a:ext cx="1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8507709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64076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3059" name="Rectangle 3"/>
          <p:cNvSpPr>
            <a:spLocks noGrp="1" noChangeArrowheads="1"/>
          </p:cNvSpPr>
          <p:nvPr>
            <p:ph type="title"/>
          </p:nvPr>
        </p:nvSpPr>
        <p:spPr/>
        <p:txBody>
          <a:bodyPr/>
          <a:lstStyle/>
          <a:p>
            <a:pPr eaLnBrk="1" hangingPunct="1"/>
            <a:r>
              <a:rPr lang="en-US"/>
              <a:t>Discrimination of Basic Categories</a:t>
            </a:r>
          </a:p>
        </p:txBody>
      </p:sp>
      <p:grpSp>
        <p:nvGrpSpPr>
          <p:cNvPr id="173060" name="Group 4"/>
          <p:cNvGrpSpPr>
            <a:grpSpLocks/>
          </p:cNvGrpSpPr>
          <p:nvPr/>
        </p:nvGrpSpPr>
        <p:grpSpPr bwMode="auto">
          <a:xfrm>
            <a:off x="1447800" y="1143000"/>
            <a:ext cx="3505200" cy="457200"/>
            <a:chOff x="3264" y="816"/>
            <a:chExt cx="2208" cy="288"/>
          </a:xfrm>
        </p:grpSpPr>
        <p:sp>
          <p:nvSpPr>
            <p:cNvPr id="173065"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a:solidFill>
                    <a:srgbClr val="000000"/>
                  </a:solidFill>
                  <a:latin typeface="Times New Roman" pitchFamily="18" charset="0"/>
                </a:rPr>
                <a:t>texture model</a:t>
              </a:r>
            </a:p>
          </p:txBody>
        </p:sp>
        <p:graphicFrame>
          <p:nvGraphicFramePr>
            <p:cNvPr id="173066"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name="Bitmap Image" r:id="rId3" imgW="200159" imgH="190426" progId="Paint.Picture">
                    <p:embed/>
                  </p:oleObj>
                </mc:Choice>
                <mc:Fallback>
                  <p:oleObj name="Bitmap Image" r:id="rId3" imgW="200159" imgH="19042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73061" name="Text Box 7"/>
          <p:cNvSpPr txBox="1">
            <a:spLocks noChangeArrowheads="1"/>
          </p:cNvSpPr>
          <p:nvPr/>
        </p:nvSpPr>
        <p:spPr bwMode="auto">
          <a:xfrm>
            <a:off x="7315200" y="4724400"/>
            <a:ext cx="89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z="2000">
                <a:solidFill>
                  <a:srgbClr val="000000"/>
                </a:solidFill>
                <a:latin typeface="Times New Roman" pitchFamily="18" charset="0"/>
              </a:rPr>
              <a:t>chance</a:t>
            </a:r>
          </a:p>
        </p:txBody>
      </p:sp>
      <p:grpSp>
        <p:nvGrpSpPr>
          <p:cNvPr id="173062" name="Group 8"/>
          <p:cNvGrpSpPr>
            <a:grpSpLocks/>
          </p:cNvGrpSpPr>
          <p:nvPr/>
        </p:nvGrpSpPr>
        <p:grpSpPr bwMode="auto">
          <a:xfrm>
            <a:off x="6477000" y="1143000"/>
            <a:ext cx="1158875" cy="457200"/>
            <a:chOff x="4032" y="720"/>
            <a:chExt cx="730" cy="288"/>
          </a:xfrm>
        </p:grpSpPr>
        <p:sp>
          <p:nvSpPr>
            <p:cNvPr id="173063" name="Text Box 9"/>
            <p:cNvSpPr txBox="1">
              <a:spLocks noChangeArrowheads="1"/>
            </p:cNvSpPr>
            <p:nvPr/>
          </p:nvSpPr>
          <p:spPr bwMode="auto">
            <a:xfrm>
              <a:off x="4176"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latin typeface="Times New Roman" pitchFamily="18" charset="0"/>
                </a:rPr>
                <a:t>69 ms</a:t>
              </a:r>
            </a:p>
          </p:txBody>
        </p:sp>
        <p:graphicFrame>
          <p:nvGraphicFramePr>
            <p:cNvPr id="173064" name="Object 10"/>
            <p:cNvGraphicFramePr>
              <a:graphicFrameLocks noChangeAspect="1"/>
            </p:cNvGraphicFramePr>
            <p:nvPr/>
          </p:nvGraphicFramePr>
          <p:xfrm>
            <a:off x="4032" y="768"/>
            <a:ext cx="183" cy="192"/>
          </p:xfrm>
          <a:graphic>
            <a:graphicData uri="http://schemas.openxmlformats.org/presentationml/2006/ole">
              <mc:AlternateContent xmlns:mc="http://schemas.openxmlformats.org/markup-compatibility/2006">
                <mc:Choice xmlns:v="urn:schemas-microsoft-com:vml" Requires="v">
                  <p:oleObj name="Bitmap Image" r:id="rId5" imgW="190426" imgH="200159" progId="Paint.Picture">
                    <p:embed/>
                  </p:oleObj>
                </mc:Choice>
                <mc:Fallback>
                  <p:oleObj name="Bitmap Image" r:id="rId5" imgW="190426" imgH="20015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 y="768"/>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9435847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64076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083" name="Rectangle 3"/>
          <p:cNvSpPr>
            <a:spLocks noGrp="1" noChangeArrowheads="1"/>
          </p:cNvSpPr>
          <p:nvPr>
            <p:ph type="title"/>
          </p:nvPr>
        </p:nvSpPr>
        <p:spPr/>
        <p:txBody>
          <a:bodyPr/>
          <a:lstStyle/>
          <a:p>
            <a:pPr eaLnBrk="1" hangingPunct="1"/>
            <a:r>
              <a:rPr lang="en-US"/>
              <a:t>Discrimination of Basic Categories</a:t>
            </a:r>
          </a:p>
        </p:txBody>
      </p:sp>
      <p:grpSp>
        <p:nvGrpSpPr>
          <p:cNvPr id="174084" name="Group 4"/>
          <p:cNvGrpSpPr>
            <a:grpSpLocks/>
          </p:cNvGrpSpPr>
          <p:nvPr/>
        </p:nvGrpSpPr>
        <p:grpSpPr bwMode="auto">
          <a:xfrm>
            <a:off x="1447800" y="1143000"/>
            <a:ext cx="3505200" cy="457200"/>
            <a:chOff x="3264" y="816"/>
            <a:chExt cx="2208" cy="288"/>
          </a:xfrm>
        </p:grpSpPr>
        <p:sp>
          <p:nvSpPr>
            <p:cNvPr id="174095" name="Text Box 5"/>
            <p:cNvSpPr txBox="1">
              <a:spLocks noChangeArrowheads="1"/>
            </p:cNvSpPr>
            <p:nvPr/>
          </p:nvSpPr>
          <p:spPr bwMode="auto">
            <a:xfrm>
              <a:off x="3456" y="81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a:solidFill>
                    <a:srgbClr val="000000"/>
                  </a:solidFill>
                  <a:latin typeface="Times New Roman" pitchFamily="18" charset="0"/>
                </a:rPr>
                <a:t>texture model</a:t>
              </a:r>
            </a:p>
          </p:txBody>
        </p:sp>
        <p:graphicFrame>
          <p:nvGraphicFramePr>
            <p:cNvPr id="174096" name="Object 6"/>
            <p:cNvGraphicFramePr>
              <a:graphicFrameLocks noChangeAspect="1"/>
            </p:cNvGraphicFramePr>
            <p:nvPr/>
          </p:nvGraphicFramePr>
          <p:xfrm>
            <a:off x="3264" y="864"/>
            <a:ext cx="192" cy="181"/>
          </p:xfrm>
          <a:graphic>
            <a:graphicData uri="http://schemas.openxmlformats.org/presentationml/2006/ole">
              <mc:AlternateContent xmlns:mc="http://schemas.openxmlformats.org/markup-compatibility/2006">
                <mc:Choice xmlns:v="urn:schemas-microsoft-com:vml" Requires="v">
                  <p:oleObj name="Bitmap Image" r:id="rId3" imgW="200159" imgH="190426" progId="Paint.Picture">
                    <p:embed/>
                  </p:oleObj>
                </mc:Choice>
                <mc:Fallback>
                  <p:oleObj name="Bitmap Image" r:id="rId3" imgW="200159" imgH="19042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864"/>
                          <a:ext cx="192"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74085" name="Text Box 7"/>
          <p:cNvSpPr txBox="1">
            <a:spLocks noChangeArrowheads="1"/>
          </p:cNvSpPr>
          <p:nvPr/>
        </p:nvSpPr>
        <p:spPr bwMode="auto">
          <a:xfrm>
            <a:off x="7315200" y="4724400"/>
            <a:ext cx="89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50000"/>
              </a:spcBef>
              <a:spcAft>
                <a:spcPct val="0"/>
              </a:spcAft>
            </a:pPr>
            <a:r>
              <a:rPr lang="en-US" sz="2000">
                <a:solidFill>
                  <a:srgbClr val="000000"/>
                </a:solidFill>
                <a:latin typeface="Times New Roman" pitchFamily="18" charset="0"/>
              </a:rPr>
              <a:t>chance</a:t>
            </a:r>
          </a:p>
        </p:txBody>
      </p:sp>
      <p:grpSp>
        <p:nvGrpSpPr>
          <p:cNvPr id="174086" name="Group 8"/>
          <p:cNvGrpSpPr>
            <a:grpSpLocks/>
          </p:cNvGrpSpPr>
          <p:nvPr/>
        </p:nvGrpSpPr>
        <p:grpSpPr bwMode="auto">
          <a:xfrm>
            <a:off x="3886200" y="1143000"/>
            <a:ext cx="1158875" cy="457200"/>
            <a:chOff x="2448" y="720"/>
            <a:chExt cx="730" cy="288"/>
          </a:xfrm>
        </p:grpSpPr>
        <p:sp>
          <p:nvSpPr>
            <p:cNvPr id="174093" name="Text Box 9"/>
            <p:cNvSpPr txBox="1">
              <a:spLocks noChangeArrowheads="1"/>
            </p:cNvSpPr>
            <p:nvPr/>
          </p:nvSpPr>
          <p:spPr bwMode="auto">
            <a:xfrm>
              <a:off x="2592"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latin typeface="Times New Roman" pitchFamily="18" charset="0"/>
                </a:rPr>
                <a:t>37 ms</a:t>
              </a:r>
            </a:p>
          </p:txBody>
        </p:sp>
        <p:graphicFrame>
          <p:nvGraphicFramePr>
            <p:cNvPr id="174094" name="Object 10"/>
            <p:cNvGraphicFramePr>
              <a:graphicFrameLocks noChangeAspect="1"/>
            </p:cNvGraphicFramePr>
            <p:nvPr/>
          </p:nvGraphicFramePr>
          <p:xfrm>
            <a:off x="2448" y="768"/>
            <a:ext cx="208" cy="197"/>
          </p:xfrm>
          <a:graphic>
            <a:graphicData uri="http://schemas.openxmlformats.org/presentationml/2006/ole">
              <mc:AlternateContent xmlns:mc="http://schemas.openxmlformats.org/markup-compatibility/2006">
                <mc:Choice xmlns:v="urn:schemas-microsoft-com:vml" Requires="v">
                  <p:oleObj name="Bitmap Image" r:id="rId5" imgW="200159" imgH="190426" progId="Paint.Picture">
                    <p:embed/>
                  </p:oleObj>
                </mc:Choice>
                <mc:Fallback>
                  <p:oleObj name="Bitmap Image" r:id="rId5" imgW="200159" imgH="190426"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8" y="768"/>
                          <a:ext cx="208"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74087" name="Group 11"/>
          <p:cNvGrpSpPr>
            <a:grpSpLocks/>
          </p:cNvGrpSpPr>
          <p:nvPr/>
        </p:nvGrpSpPr>
        <p:grpSpPr bwMode="auto">
          <a:xfrm>
            <a:off x="5257800" y="1143000"/>
            <a:ext cx="1082675" cy="457200"/>
            <a:chOff x="3312" y="720"/>
            <a:chExt cx="682" cy="288"/>
          </a:xfrm>
        </p:grpSpPr>
        <p:sp>
          <p:nvSpPr>
            <p:cNvPr id="174091" name="Text Box 12"/>
            <p:cNvSpPr txBox="1">
              <a:spLocks noChangeArrowheads="1"/>
            </p:cNvSpPr>
            <p:nvPr/>
          </p:nvSpPr>
          <p:spPr bwMode="auto">
            <a:xfrm>
              <a:off x="3408"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latin typeface="Times New Roman" pitchFamily="18" charset="0"/>
                </a:rPr>
                <a:t>50 ms</a:t>
              </a:r>
            </a:p>
          </p:txBody>
        </p:sp>
        <p:graphicFrame>
          <p:nvGraphicFramePr>
            <p:cNvPr id="174092" name="Object 13"/>
            <p:cNvGraphicFramePr>
              <a:graphicFrameLocks noChangeAspect="1"/>
            </p:cNvGraphicFramePr>
            <p:nvPr/>
          </p:nvGraphicFramePr>
          <p:xfrm>
            <a:off x="3312" y="768"/>
            <a:ext cx="164" cy="192"/>
          </p:xfrm>
          <a:graphic>
            <a:graphicData uri="http://schemas.openxmlformats.org/presentationml/2006/ole">
              <mc:AlternateContent xmlns:mc="http://schemas.openxmlformats.org/markup-compatibility/2006">
                <mc:Choice xmlns:v="urn:schemas-microsoft-com:vml" Requires="v">
                  <p:oleObj name="Bitmap Image" r:id="rId7" imgW="171338" imgH="200159" progId="Paint.Picture">
                    <p:embed/>
                  </p:oleObj>
                </mc:Choice>
                <mc:Fallback>
                  <p:oleObj name="Bitmap Image" r:id="rId7" imgW="171338" imgH="200159"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2" y="768"/>
                          <a:ext cx="1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74088" name="Group 14"/>
          <p:cNvGrpSpPr>
            <a:grpSpLocks/>
          </p:cNvGrpSpPr>
          <p:nvPr/>
        </p:nvGrpSpPr>
        <p:grpSpPr bwMode="auto">
          <a:xfrm>
            <a:off x="6477000" y="1143000"/>
            <a:ext cx="1158875" cy="457200"/>
            <a:chOff x="4032" y="720"/>
            <a:chExt cx="730" cy="288"/>
          </a:xfrm>
        </p:grpSpPr>
        <p:sp>
          <p:nvSpPr>
            <p:cNvPr id="174089" name="Text Box 15"/>
            <p:cNvSpPr txBox="1">
              <a:spLocks noChangeArrowheads="1"/>
            </p:cNvSpPr>
            <p:nvPr/>
          </p:nvSpPr>
          <p:spPr bwMode="auto">
            <a:xfrm>
              <a:off x="4176" y="720"/>
              <a:ext cx="5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a:solidFill>
                    <a:srgbClr val="000000"/>
                  </a:solidFill>
                  <a:latin typeface="Times New Roman" pitchFamily="18" charset="0"/>
                </a:rPr>
                <a:t>69 ms</a:t>
              </a:r>
            </a:p>
          </p:txBody>
        </p:sp>
        <p:graphicFrame>
          <p:nvGraphicFramePr>
            <p:cNvPr id="174090" name="Object 16"/>
            <p:cNvGraphicFramePr>
              <a:graphicFrameLocks noChangeAspect="1"/>
            </p:cNvGraphicFramePr>
            <p:nvPr/>
          </p:nvGraphicFramePr>
          <p:xfrm>
            <a:off x="4032" y="768"/>
            <a:ext cx="183" cy="192"/>
          </p:xfrm>
          <a:graphic>
            <a:graphicData uri="http://schemas.openxmlformats.org/presentationml/2006/ole">
              <mc:AlternateContent xmlns:mc="http://schemas.openxmlformats.org/markup-compatibility/2006">
                <mc:Choice xmlns:v="urn:schemas-microsoft-com:vml" Requires="v">
                  <p:oleObj name="Bitmap Image" r:id="rId9" imgW="190426" imgH="200159" progId="Paint.Picture">
                    <p:embed/>
                  </p:oleObj>
                </mc:Choice>
                <mc:Fallback>
                  <p:oleObj name="Bitmap Image" r:id="rId9" imgW="190426" imgH="200159"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2" y="768"/>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491916019"/>
      </p:ext>
    </p:extLst>
  </p:cSld>
  <p:clrMapOvr>
    <a:masterClrMapping/>
  </p:clrMapOvr>
</p:sld>
</file>

<file path=ppt/theme/theme1.xml><?xml version="1.0" encoding="utf-8"?>
<a:theme xmlns:a="http://schemas.openxmlformats.org/drawingml/2006/main" name="1_Lecture1 - Introduction - CP Fall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CB template">
  <a:themeElements>
    <a:clrScheme name="UCB 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CB templat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CB 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CB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UCB t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CB t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CB t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CB t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UCB t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a:ea typeface=""/>
        <a:cs typeface="Arial"/>
      </a:majorFont>
      <a:minorFont>
        <a:latin typeface="Time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8535</TotalTime>
  <Words>1883</Words>
  <Application>Microsoft Office PowerPoint</Application>
  <PresentationFormat>On-screen Show (4:3)</PresentationFormat>
  <Paragraphs>365</Paragraphs>
  <Slides>101</Slides>
  <Notes>29</Notes>
  <HiddenSlides>7</HiddenSlides>
  <MMClips>2</MMClips>
  <ScaleCrop>false</ScaleCrop>
  <HeadingPairs>
    <vt:vector size="8" baseType="variant">
      <vt:variant>
        <vt:lpstr>Fonts Used</vt:lpstr>
      </vt:variant>
      <vt:variant>
        <vt:i4>8</vt:i4>
      </vt:variant>
      <vt:variant>
        <vt:lpstr>Theme</vt:lpstr>
      </vt:variant>
      <vt:variant>
        <vt:i4>15</vt:i4>
      </vt:variant>
      <vt:variant>
        <vt:lpstr>Embedded OLE Servers</vt:lpstr>
      </vt:variant>
      <vt:variant>
        <vt:i4>2</vt:i4>
      </vt:variant>
      <vt:variant>
        <vt:lpstr>Slide Titles</vt:lpstr>
      </vt:variant>
      <vt:variant>
        <vt:i4>101</vt:i4>
      </vt:variant>
    </vt:vector>
  </HeadingPairs>
  <TitlesOfParts>
    <vt:vector size="126" baseType="lpstr">
      <vt:lpstr>Arial</vt:lpstr>
      <vt:lpstr>Arial Narrow</vt:lpstr>
      <vt:lpstr>Calibri</vt:lpstr>
      <vt:lpstr>EngraversGothic BT Regular</vt:lpstr>
      <vt:lpstr>Helvetica</vt:lpstr>
      <vt:lpstr>Times</vt:lpstr>
      <vt:lpstr>Times New Roman</vt:lpstr>
      <vt:lpstr>Trebuchet MS</vt:lpstr>
      <vt:lpstr>1_Lecture1 - Introduction - CP Fall 2010</vt:lpstr>
      <vt:lpstr>Default Design</vt:lpstr>
      <vt:lpstr>3_Default Design</vt:lpstr>
      <vt:lpstr>1_Blank Presentation</vt:lpstr>
      <vt:lpstr>1_Default Design</vt:lpstr>
      <vt:lpstr>UCB template</vt:lpstr>
      <vt:lpstr>Blank Presentation</vt:lpstr>
      <vt:lpstr>2_Blank Presentation</vt:lpstr>
      <vt:lpstr>3_Blank Presentation</vt:lpstr>
      <vt:lpstr>Office Theme</vt:lpstr>
      <vt:lpstr>1_Office Theme</vt:lpstr>
      <vt:lpstr>2_Office Theme</vt:lpstr>
      <vt:lpstr>3_Office Theme</vt:lpstr>
      <vt:lpstr>4_Default Design</vt:lpstr>
      <vt:lpstr>2_Default Design</vt:lpstr>
      <vt:lpstr>PhotoSuite Image</vt:lpstr>
      <vt:lpstr>Bitmap Image</vt:lpstr>
      <vt:lpstr>Texture: statistical models (histograms)</vt:lpstr>
      <vt:lpstr>What is Texture?</vt:lpstr>
      <vt:lpstr>Texture as “stuff”</vt:lpstr>
      <vt:lpstr>Texture and Material</vt:lpstr>
      <vt:lpstr>Texture Analysis</vt:lpstr>
      <vt:lpstr>When are two textures similar?</vt:lpstr>
      <vt:lpstr>Béla Julesz, father of texture</vt:lpstr>
      <vt:lpstr>Texton Discrimination (Julesz)</vt:lpstr>
      <vt:lpstr>Search Experiment I</vt:lpstr>
      <vt:lpstr>Search Experiment  II</vt:lpstr>
      <vt:lpstr>Preattentive vs Attentive Vision (Julesz)</vt:lpstr>
      <vt:lpstr>Evidence for Pre-attentive Recognition (Thorpe)</vt:lpstr>
      <vt:lpstr>Julesz Conjecture</vt:lpstr>
      <vt:lpstr>1st Order Statistics</vt:lpstr>
      <vt:lpstr>2nd Order Statistics</vt:lpstr>
      <vt:lpstr>Big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receptive field of a retinal ganglion cell can be modeled as a “Difference of Gaussians”</vt:lpstr>
      <vt:lpstr>Receptive Fields</vt:lpstr>
      <vt:lpstr>PowerPoint Presentation</vt:lpstr>
      <vt:lpstr>PowerPoint Presentation</vt:lpstr>
      <vt:lpstr>PowerPoint Presentation</vt:lpstr>
      <vt:lpstr>PowerPoint Presentation</vt:lpstr>
      <vt:lpstr>PowerPoint Presentation</vt:lpstr>
      <vt:lpstr>PowerPoint Presentation</vt:lpstr>
      <vt:lpstr>Orientation Selectivity in V1</vt:lpstr>
      <vt:lpstr>PowerPoint Presentation</vt:lpstr>
      <vt:lpstr>PowerPoint Presentation</vt:lpstr>
      <vt:lpstr>PowerPoint Presentation</vt:lpstr>
      <vt:lpstr>The 1D Gaussian and its derivatives</vt:lpstr>
      <vt:lpstr>Oriented Gaussian Derivatives in 2D</vt:lpstr>
      <vt:lpstr>Oriented Gaussian First and Second Derivatives</vt:lpstr>
      <vt:lpstr>Receptive fields of complex cells</vt:lpstr>
      <vt:lpstr>PowerPoint Presentation</vt:lpstr>
      <vt:lpstr>Hypercolumns in visual cortex</vt:lpstr>
      <vt:lpstr>Modeling hypercolumns</vt:lpstr>
      <vt:lpstr>Mapping from Retina to V1</vt:lpstr>
      <vt:lpstr>Overcomplete representation: filter banks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represent texture?</vt:lpstr>
      <vt:lpstr>Can you match the texture to the response?</vt:lpstr>
      <vt:lpstr>How can we represent texture?</vt:lpstr>
      <vt:lpstr>Multi-scale filter decomposition</vt:lpstr>
      <vt:lpstr>Filter response histograms</vt:lpstr>
      <vt:lpstr>How can we represent texture?</vt:lpstr>
      <vt:lpstr>Filter Response</vt:lpstr>
      <vt:lpstr>What does it capture?</vt:lpstr>
      <vt:lpstr>Textons (Malik et al, IJCV 2001)</vt:lpstr>
      <vt:lpstr>PowerPoint Presentation</vt:lpstr>
      <vt:lpstr>PowerPoint Presentation</vt:lpstr>
      <vt:lpstr>Analogy to documents</vt:lpstr>
      <vt:lpstr>PowerPoint Presentation</vt:lpstr>
      <vt:lpstr>PowerPoint Presentation</vt:lpstr>
      <vt:lpstr>dictionary formation</vt:lpstr>
      <vt:lpstr>Clustering (usually k-means)</vt:lpstr>
      <vt:lpstr>Feature Representation</vt:lpstr>
      <vt:lpstr>PowerPoint Presentation</vt:lpstr>
      <vt:lpstr>PowerPoint Presentation</vt:lpstr>
      <vt:lpstr>Scene Classification (Renninger &amp; Malik)</vt:lpstr>
      <vt:lpstr>Texton Histogram Matching</vt:lpstr>
      <vt:lpstr>Discrimination of Basic Categories</vt:lpstr>
      <vt:lpstr>Discrimination of Basic Categories</vt:lpstr>
      <vt:lpstr>Discrimination of Basic Categories</vt:lpstr>
      <vt:lpstr>Discrimination of Basic Categories</vt:lpstr>
      <vt:lpstr>Discrimination of Basic Categories</vt:lpstr>
      <vt:lpstr>Discrimination of Basic Categories</vt:lpstr>
      <vt:lpstr>Scene Recognition using Texture</vt:lpstr>
      <vt:lpstr>PowerPoint Presentation</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matching</dc:title>
  <dc:creator>Alexei Efros</dc:creator>
  <cp:lastModifiedBy>Alexei Efros</cp:lastModifiedBy>
  <cp:revision>61</cp:revision>
  <dcterms:created xsi:type="dcterms:W3CDTF">2013-10-10T23:16:46Z</dcterms:created>
  <dcterms:modified xsi:type="dcterms:W3CDTF">2023-11-07T04:53:43Z</dcterms:modified>
</cp:coreProperties>
</file>